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1" r:id="rId1"/>
  </p:sldMasterIdLst>
  <p:notesMasterIdLst>
    <p:notesMasterId r:id="rId29"/>
  </p:notesMasterIdLst>
  <p:sldIdLst>
    <p:sldId id="256" r:id="rId2"/>
    <p:sldId id="267" r:id="rId3"/>
    <p:sldId id="298" r:id="rId4"/>
    <p:sldId id="257" r:id="rId5"/>
    <p:sldId id="278" r:id="rId6"/>
    <p:sldId id="299" r:id="rId7"/>
    <p:sldId id="300" r:id="rId8"/>
    <p:sldId id="301" r:id="rId9"/>
    <p:sldId id="302" r:id="rId10"/>
    <p:sldId id="290" r:id="rId11"/>
    <p:sldId id="279" r:id="rId12"/>
    <p:sldId id="288" r:id="rId13"/>
    <p:sldId id="291" r:id="rId14"/>
    <p:sldId id="258" r:id="rId15"/>
    <p:sldId id="272" r:id="rId16"/>
    <p:sldId id="280" r:id="rId17"/>
    <p:sldId id="262" r:id="rId18"/>
    <p:sldId id="283" r:id="rId19"/>
    <p:sldId id="282" r:id="rId20"/>
    <p:sldId id="263" r:id="rId21"/>
    <p:sldId id="264" r:id="rId22"/>
    <p:sldId id="292" r:id="rId23"/>
    <p:sldId id="293" r:id="rId24"/>
    <p:sldId id="296" r:id="rId25"/>
    <p:sldId id="294" r:id="rId26"/>
    <p:sldId id="297" r:id="rId27"/>
    <p:sldId id="295" r:id="rId28"/>
  </p:sldIdLst>
  <p:sldSz cx="9144000" cy="6858000" type="screen4x3"/>
  <p:notesSz cx="6858000" cy="9144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bg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bg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bg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bg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bg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bg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bg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bg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bg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66"/>
    <a:srgbClr val="FF9900"/>
    <a:srgbClr val="FFCD2D"/>
    <a:srgbClr val="FFFF00"/>
    <a:srgbClr val="FFFF66"/>
    <a:srgbClr val="66FF66"/>
    <a:srgbClr val="FF00FF"/>
    <a:srgbClr val="FF9933"/>
    <a:srgbClr val="FF66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872" autoAdjust="0"/>
    <p:restoredTop sz="94664" autoAdjust="0"/>
  </p:normalViewPr>
  <p:slideViewPr>
    <p:cSldViewPr>
      <p:cViewPr>
        <p:scale>
          <a:sx n="114" d="100"/>
          <a:sy n="114" d="100"/>
        </p:scale>
        <p:origin x="-1470" y="-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83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solidFill>
                  <a:schemeClr val="tx1"/>
                </a:solidFill>
                <a:effectLst/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effectLst/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75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75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solidFill>
                  <a:schemeClr val="tx1"/>
                </a:solidFill>
                <a:effectLst/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75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effectLst/>
                <a:latin typeface="Arial" charset="0"/>
              </a:defRPr>
            </a:lvl1pPr>
          </a:lstStyle>
          <a:p>
            <a:pPr>
              <a:defRPr/>
            </a:pPr>
            <a:fld id="{00E0B558-51F3-4139-BA9A-4558D5CAF6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4655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A0BF4B-0121-4837-92E3-08DF8F8A169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AA4C2E-1016-4F19-9ACE-B0A761F8B3B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AA4C2E-1016-4F19-9ACE-B0A761F8B3B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AA4C2E-1016-4F19-9ACE-B0A761F8B3B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AA4C2E-1016-4F19-9ACE-B0A761F8B3B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AA4C2E-1016-4F19-9ACE-B0A761F8B3B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AA4C2E-1016-4F19-9ACE-B0A761F8B3B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AA4C2E-1016-4F19-9ACE-B0A761F8B3B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AA4C2E-1016-4F19-9ACE-B0A761F8B3B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AA4C2E-1016-4F19-9ACE-B0A761F8B3B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AA4C2E-1016-4F19-9ACE-B0A761F8B3B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31AA4C2E-1016-4F19-9ACE-B0A761F8B3B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2" r:id="rId1"/>
    <p:sldLayoutId id="2147483953" r:id="rId2"/>
    <p:sldLayoutId id="2147483954" r:id="rId3"/>
    <p:sldLayoutId id="2147483955" r:id="rId4"/>
    <p:sldLayoutId id="2147483956" r:id="rId5"/>
    <p:sldLayoutId id="2147483957" r:id="rId6"/>
    <p:sldLayoutId id="2147483958" r:id="rId7"/>
    <p:sldLayoutId id="2147483959" r:id="rId8"/>
    <p:sldLayoutId id="2147483960" r:id="rId9"/>
    <p:sldLayoutId id="2147483961" r:id="rId10"/>
    <p:sldLayoutId id="2147483962" r:id="rId11"/>
  </p:sldLayoutIdLst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0.jpeg"/><Relationship Id="rId4" Type="http://schemas.openxmlformats.org/officeDocument/2006/relationships/image" Target="../media/image9.w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1.jpeg"/><Relationship Id="rId4" Type="http://schemas.openxmlformats.org/officeDocument/2006/relationships/image" Target="../media/image9.wmf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6858000"/>
          </a:xfrm>
          <a:solidFill>
            <a:schemeClr val="bg1"/>
          </a:solidFill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>
              <a:defRPr/>
            </a:pPr>
            <a:r>
              <a:rPr lang="sr-Latn-CS" sz="3600" b="1" dirty="0">
                <a:solidFill>
                  <a:srgbClr val="002060"/>
                </a:solidFill>
              </a:rPr>
              <a:t/>
            </a:r>
            <a:br>
              <a:rPr lang="sr-Latn-CS" sz="3600" b="1" dirty="0">
                <a:solidFill>
                  <a:srgbClr val="002060"/>
                </a:solidFill>
              </a:rPr>
            </a:br>
            <a:r>
              <a:rPr lang="sr-Latn-CS" sz="3600" b="1" dirty="0">
                <a:solidFill>
                  <a:srgbClr val="002060"/>
                </a:solidFill>
              </a:rPr>
              <a:t/>
            </a:r>
            <a:br>
              <a:rPr lang="sr-Latn-CS" sz="3600" b="1" dirty="0">
                <a:solidFill>
                  <a:srgbClr val="002060"/>
                </a:solidFill>
              </a:rPr>
            </a:br>
            <a:r>
              <a:rPr lang="sr-Latn-CS" sz="3600" b="1" dirty="0">
                <a:solidFill>
                  <a:srgbClr val="002060"/>
                </a:solidFill>
              </a:rPr>
              <a:t/>
            </a:r>
            <a:br>
              <a:rPr lang="sr-Latn-CS" sz="3600" b="1" dirty="0">
                <a:solidFill>
                  <a:srgbClr val="002060"/>
                </a:solidFill>
              </a:rPr>
            </a:br>
            <a:r>
              <a:rPr lang="sr-Latn-CS" sz="3600" b="1" dirty="0">
                <a:solidFill>
                  <a:srgbClr val="002060"/>
                </a:solidFill>
              </a:rPr>
              <a:t/>
            </a:r>
            <a:br>
              <a:rPr lang="sr-Latn-CS" sz="3600" b="1" dirty="0">
                <a:solidFill>
                  <a:srgbClr val="002060"/>
                </a:solidFill>
              </a:rPr>
            </a:br>
            <a:r>
              <a:rPr lang="sr-Latn-CS" sz="3600" b="1" dirty="0">
                <a:solidFill>
                  <a:srgbClr val="002060"/>
                </a:solidFill>
              </a:rPr>
              <a:t/>
            </a:r>
            <a:br>
              <a:rPr lang="sr-Latn-CS" sz="3600" b="1" dirty="0">
                <a:solidFill>
                  <a:srgbClr val="002060"/>
                </a:solidFill>
              </a:rPr>
            </a:br>
            <a:r>
              <a:rPr lang="sr-Latn-CS" sz="3600" b="1" dirty="0">
                <a:solidFill>
                  <a:srgbClr val="002060"/>
                </a:solidFill>
              </a:rPr>
              <a:t>ERGONOMSK</a:t>
            </a:r>
            <a:r>
              <a:rPr lang="en-US" sz="3600" b="1" dirty="0">
                <a:solidFill>
                  <a:srgbClr val="002060"/>
                </a:solidFill>
              </a:rPr>
              <a:t>I </a:t>
            </a:r>
            <a:r>
              <a:rPr lang="sr-Latn-CS" sz="3600" b="1" dirty="0">
                <a:solidFill>
                  <a:srgbClr val="002060"/>
                </a:solidFill>
              </a:rPr>
              <a:t>RIZIK </a:t>
            </a:r>
            <a:br>
              <a:rPr lang="sr-Latn-CS" sz="3600" b="1" dirty="0">
                <a:solidFill>
                  <a:srgbClr val="002060"/>
                </a:solidFill>
              </a:rPr>
            </a:br>
            <a:r>
              <a:rPr lang="sr-Latn-CS" sz="3600" b="1" dirty="0">
                <a:solidFill>
                  <a:srgbClr val="002060"/>
                </a:solidFill>
              </a:rPr>
              <a:t/>
            </a:r>
            <a:br>
              <a:rPr lang="sr-Latn-CS" sz="3600" b="1" dirty="0">
                <a:solidFill>
                  <a:srgbClr val="002060"/>
                </a:solidFill>
              </a:rPr>
            </a:br>
            <a:r>
              <a:rPr lang="sr-Latn-CS" sz="3600" b="1" dirty="0">
                <a:solidFill>
                  <a:srgbClr val="002060"/>
                </a:solidFill>
              </a:rPr>
              <a:t/>
            </a:r>
            <a:br>
              <a:rPr lang="sr-Latn-CS" sz="3600" b="1" dirty="0">
                <a:solidFill>
                  <a:srgbClr val="002060"/>
                </a:solidFill>
              </a:rPr>
            </a:br>
            <a:r>
              <a:rPr lang="sr-Latn-CS" sz="3600" b="1" dirty="0">
                <a:solidFill>
                  <a:srgbClr val="002060"/>
                </a:solidFill>
              </a:rPr>
              <a:t/>
            </a:r>
            <a:br>
              <a:rPr lang="sr-Latn-CS" sz="3600" b="1" dirty="0">
                <a:solidFill>
                  <a:srgbClr val="002060"/>
                </a:solidFill>
              </a:rPr>
            </a:br>
            <a:r>
              <a:rPr lang="sr-Latn-CS" sz="3600" b="1" dirty="0">
                <a:solidFill>
                  <a:srgbClr val="002060"/>
                </a:solidFill>
              </a:rPr>
              <a:t/>
            </a:r>
            <a:br>
              <a:rPr lang="sr-Latn-CS" sz="3600" b="1" dirty="0">
                <a:solidFill>
                  <a:srgbClr val="002060"/>
                </a:solidFill>
              </a:rPr>
            </a:br>
            <a:r>
              <a:rPr lang="sr-Latn-CS" sz="3600" b="1" dirty="0">
                <a:solidFill>
                  <a:srgbClr val="002060"/>
                </a:solidFill>
              </a:rPr>
              <a:t/>
            </a:r>
            <a:br>
              <a:rPr lang="sr-Latn-CS" sz="3600" b="1" dirty="0">
                <a:solidFill>
                  <a:srgbClr val="002060"/>
                </a:solidFill>
              </a:rPr>
            </a:br>
            <a:r>
              <a:rPr lang="sr-Latn-CS" sz="3600" b="1" dirty="0">
                <a:solidFill>
                  <a:srgbClr val="002060"/>
                </a:solidFill>
              </a:rPr>
              <a:t/>
            </a:r>
            <a:br>
              <a:rPr lang="sr-Latn-CS" sz="3600" b="1" dirty="0">
                <a:solidFill>
                  <a:srgbClr val="002060"/>
                </a:solidFill>
              </a:rPr>
            </a:br>
            <a:r>
              <a:rPr lang="sr-Latn-CS" sz="3600" b="1" dirty="0">
                <a:solidFill>
                  <a:srgbClr val="002060"/>
                </a:solidFill>
              </a:rPr>
              <a:t/>
            </a:r>
            <a:br>
              <a:rPr lang="sr-Latn-CS" sz="3600" b="1" dirty="0">
                <a:solidFill>
                  <a:srgbClr val="002060"/>
                </a:solidFill>
              </a:rPr>
            </a:br>
            <a:r>
              <a:rPr lang="en-US" sz="3600" b="1" dirty="0">
                <a:solidFill>
                  <a:srgbClr val="002060"/>
                </a:solidFill>
              </a:rPr>
              <a:t>RIZIK OD NASTANKA </a:t>
            </a:r>
            <a:r>
              <a:rPr lang="sr-Latn-CS" sz="3600" b="1" dirty="0">
                <a:solidFill>
                  <a:srgbClr val="002060"/>
                </a:solidFill>
              </a:rPr>
              <a:t>RADOM UZROKOVANIH </a:t>
            </a:r>
            <a:r>
              <a:rPr lang="en-US" sz="3600" b="1" dirty="0">
                <a:solidFill>
                  <a:srgbClr val="002060"/>
                </a:solidFill>
              </a:rPr>
              <a:t>MI</a:t>
            </a:r>
            <a:r>
              <a:rPr lang="sr-Latn-CS" sz="3600" b="1" dirty="0">
                <a:solidFill>
                  <a:srgbClr val="002060"/>
                </a:solidFill>
              </a:rPr>
              <a:t>ŠIĆNO</a:t>
            </a:r>
            <a:r>
              <a:rPr lang="en-US" sz="3600" b="1" dirty="0">
                <a:solidFill>
                  <a:srgbClr val="002060"/>
                </a:solidFill>
              </a:rPr>
              <a:t> </a:t>
            </a:r>
            <a:r>
              <a:rPr lang="sr-Latn-CS" sz="3600" b="1" dirty="0">
                <a:solidFill>
                  <a:srgbClr val="002060"/>
                </a:solidFill>
              </a:rPr>
              <a:t>- SKELETNIH POREMEĆAJA</a:t>
            </a:r>
            <a:r>
              <a:rPr lang="sr-Latn-CS" sz="2400" b="1" dirty="0">
                <a:solidFill>
                  <a:srgbClr val="002060"/>
                </a:solidFill>
              </a:rPr>
              <a:t> </a:t>
            </a:r>
            <a:endParaRPr lang="en-US" sz="4000" b="1" dirty="0">
              <a:solidFill>
                <a:srgbClr val="00206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680" y="1371600"/>
            <a:ext cx="8961120" cy="373380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9388" y="621184"/>
            <a:ext cx="8713787" cy="863600"/>
          </a:xfrm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ctr" eaLnBrk="1" hangingPunct="1">
              <a:defRPr/>
            </a:pPr>
            <a:r>
              <a:rPr lang="en-US" sz="3200" b="1" dirty="0">
                <a:solidFill>
                  <a:schemeClr val="folHlink"/>
                </a:solidFill>
                <a:latin typeface="+mj-lt"/>
              </a:rPr>
              <a:t>MODEL NASTANKA</a:t>
            </a:r>
            <a:r>
              <a:rPr lang="sr-Latn-CS" sz="3200" b="1" dirty="0">
                <a:solidFill>
                  <a:schemeClr val="folHlink"/>
                </a:solidFill>
                <a:latin typeface="+mj-lt"/>
              </a:rPr>
              <a:t> RUMSP</a:t>
            </a:r>
            <a:endParaRPr lang="en-US" sz="3200" b="1" dirty="0">
              <a:solidFill>
                <a:schemeClr val="folHlink"/>
              </a:solidFill>
              <a:latin typeface="+mj-lt"/>
            </a:endParaRP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388" y="1341438"/>
            <a:ext cx="8640762" cy="5040312"/>
          </a:xfrm>
        </p:spPr>
        <p:txBody>
          <a:bodyPr/>
          <a:lstStyle/>
          <a:p>
            <a:pPr marL="290513" indent="-290513" algn="just" eaLnBrk="1" hangingPunct="1">
              <a:spcAft>
                <a:spcPct val="30000"/>
              </a:spcAft>
              <a:buClr>
                <a:srgbClr val="FF9933"/>
              </a:buClr>
              <a:buSzPct val="70000"/>
              <a:buNone/>
              <a:defRPr/>
            </a:pPr>
            <a:endParaRPr lang="sr-Latn-CS" sz="2400" dirty="0">
              <a:solidFill>
                <a:schemeClr val="hlink"/>
              </a:solidFill>
              <a:latin typeface="+mn-lt"/>
            </a:endParaRPr>
          </a:p>
          <a:p>
            <a:pPr eaLnBrk="1" hangingPunct="1">
              <a:spcAft>
                <a:spcPct val="30000"/>
              </a:spcAft>
              <a:defRPr/>
            </a:pPr>
            <a:endParaRPr lang="en-US" dirty="0">
              <a:solidFill>
                <a:schemeClr val="hlink"/>
              </a:solidFill>
              <a:latin typeface="+mn-lt"/>
            </a:endParaRPr>
          </a:p>
        </p:txBody>
      </p:sp>
      <p:pic>
        <p:nvPicPr>
          <p:cNvPr id="4" name="Picture 3" descr="G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6302" y="1700808"/>
            <a:ext cx="8318004" cy="4395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8612519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9388" y="620737"/>
            <a:ext cx="8785225" cy="1008063"/>
          </a:xfrm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sr-Latn-CS" sz="3200" b="1" dirty="0">
                <a:solidFill>
                  <a:srgbClr val="002060"/>
                </a:solidFill>
                <a:latin typeface="+mj-lt"/>
              </a:rPr>
              <a:t>Klasifikacija radom uzrokovanih mišićno-skeletnih poremećaja</a:t>
            </a:r>
            <a:endParaRPr lang="en-US" sz="3200" b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23726" y="1773238"/>
            <a:ext cx="8640762" cy="4608512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342900" indent="-342900" algn="just">
              <a:spcAft>
                <a:spcPts val="600"/>
              </a:spcAft>
              <a:buClr>
                <a:srgbClr val="FFC000"/>
              </a:buClr>
              <a:buSzPct val="70000"/>
              <a:buFont typeface="Arial" pitchFamily="34" charset="0"/>
              <a:buChar char="•"/>
              <a:defRPr/>
            </a:pPr>
            <a:r>
              <a:rPr lang="sr-Latn-CS" dirty="0">
                <a:solidFill>
                  <a:srgbClr val="002060"/>
                </a:solidFill>
                <a:latin typeface="+mn-lt"/>
              </a:rPr>
              <a:t>Ergonomska oštećenja do kojih može doći na radnom mestu uključuju široku lepezu različitih dijagnoza</a:t>
            </a:r>
            <a:r>
              <a:rPr lang="en-US" dirty="0">
                <a:solidFill>
                  <a:srgbClr val="002060"/>
                </a:solidFill>
                <a:latin typeface="+mn-lt"/>
              </a:rPr>
              <a:t>.</a:t>
            </a:r>
            <a:r>
              <a:rPr lang="sr-Latn-CS" dirty="0">
                <a:solidFill>
                  <a:srgbClr val="002060"/>
                </a:solidFill>
                <a:latin typeface="+mn-lt"/>
              </a:rPr>
              <a:t> </a:t>
            </a:r>
          </a:p>
          <a:p>
            <a:pPr marL="342900" indent="-342900" algn="just">
              <a:spcAft>
                <a:spcPts val="600"/>
              </a:spcAft>
              <a:buClr>
                <a:srgbClr val="FFC000"/>
              </a:buClr>
              <a:buSzPct val="70000"/>
              <a:buFont typeface="Arial" pitchFamily="34" charset="0"/>
              <a:buChar char="•"/>
              <a:defRPr/>
            </a:pPr>
            <a:r>
              <a:rPr lang="sr-Latn-CS" dirty="0">
                <a:solidFill>
                  <a:srgbClr val="002060"/>
                </a:solidFill>
                <a:latin typeface="+mn-lt"/>
              </a:rPr>
              <a:t>Efekti lošeg ergonomskog projektovanja gotovo nikad nisu ograničeni na jedan organ ili jedan sistem organa. Obično stradaju brojni sistemi, s tim da poremećaj jednog sistema često inicira poremećaje drugih sistema.</a:t>
            </a:r>
            <a:endParaRPr lang="en-US" dirty="0">
              <a:solidFill>
                <a:srgbClr val="002060"/>
              </a:solidFill>
              <a:latin typeface="+mn-lt"/>
            </a:endParaRPr>
          </a:p>
          <a:p>
            <a:pPr marL="342900" indent="-342900" algn="just">
              <a:spcAft>
                <a:spcPts val="600"/>
              </a:spcAft>
              <a:buClr>
                <a:srgbClr val="FFC000"/>
              </a:buClr>
              <a:buSzPct val="70000"/>
              <a:buFont typeface="Arial" pitchFamily="34" charset="0"/>
              <a:buChar char="•"/>
              <a:defRPr/>
            </a:pPr>
            <a:r>
              <a:rPr lang="sr-Latn-CS" dirty="0">
                <a:solidFill>
                  <a:srgbClr val="002060"/>
                </a:solidFill>
                <a:latin typeface="+mn-lt"/>
              </a:rPr>
              <a:t>Tri najpoznatije kategorije radom uzrokovanih mišićno-skeletnih poremećaja su:</a:t>
            </a:r>
            <a:endParaRPr lang="en-US" dirty="0">
              <a:solidFill>
                <a:srgbClr val="002060"/>
              </a:solidFill>
              <a:latin typeface="+mn-lt"/>
            </a:endParaRPr>
          </a:p>
          <a:p>
            <a:pPr marL="1371600" lvl="2" indent="-457200" algn="l">
              <a:buFont typeface="Wingdings" pitchFamily="2" charset="2"/>
              <a:buChar char="Ø"/>
              <a:defRPr/>
            </a:pPr>
            <a:r>
              <a:rPr lang="sr-Latn-CS" sz="2600" i="1" dirty="0">
                <a:solidFill>
                  <a:srgbClr val="002060"/>
                </a:solidFill>
                <a:latin typeface="+mn-lt"/>
              </a:rPr>
              <a:t>poremećaji tetiva</a:t>
            </a:r>
            <a:endParaRPr lang="en-US" sz="2600" i="1" dirty="0">
              <a:solidFill>
                <a:srgbClr val="002060"/>
              </a:solidFill>
              <a:latin typeface="+mn-lt"/>
            </a:endParaRPr>
          </a:p>
          <a:p>
            <a:pPr marL="1371600" lvl="2" indent="-457200" algn="l">
              <a:buFont typeface="Wingdings" pitchFamily="2" charset="2"/>
              <a:buChar char="Ø"/>
              <a:defRPr/>
            </a:pPr>
            <a:r>
              <a:rPr lang="sr-Latn-CS" sz="2600" i="1" dirty="0">
                <a:solidFill>
                  <a:srgbClr val="002060"/>
                </a:solidFill>
                <a:latin typeface="+mn-lt"/>
              </a:rPr>
              <a:t>poremećaji nerava i</a:t>
            </a:r>
            <a:endParaRPr lang="en-US" sz="2600" i="1" dirty="0">
              <a:solidFill>
                <a:srgbClr val="002060"/>
              </a:solidFill>
              <a:latin typeface="+mn-lt"/>
            </a:endParaRPr>
          </a:p>
          <a:p>
            <a:pPr marL="1371600" lvl="2" indent="-457200" algn="l">
              <a:buFont typeface="Wingdings" pitchFamily="2" charset="2"/>
              <a:buChar char="Ø"/>
              <a:defRPr/>
            </a:pPr>
            <a:r>
              <a:rPr lang="sr-Latn-CS" sz="2600" i="1" dirty="0">
                <a:solidFill>
                  <a:srgbClr val="002060"/>
                </a:solidFill>
                <a:latin typeface="+mn-lt"/>
              </a:rPr>
              <a:t>vaskularni poremećaji.</a:t>
            </a:r>
            <a:endParaRPr lang="en-US" sz="2600" i="1" dirty="0">
              <a:solidFill>
                <a:srgbClr val="002060"/>
              </a:solidFill>
              <a:latin typeface="+mn-lt"/>
            </a:endParaRPr>
          </a:p>
          <a:p>
            <a:pPr eaLnBrk="1" hangingPunct="1">
              <a:spcAft>
                <a:spcPct val="30000"/>
              </a:spcAft>
              <a:defRPr/>
            </a:pPr>
            <a:endParaRPr lang="en-US" dirty="0">
              <a:solidFill>
                <a:schemeClr val="hlink"/>
              </a:solidFill>
              <a:latin typeface="+mn-lt"/>
            </a:endParaRP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6114489"/>
              </p:ext>
            </p:extLst>
          </p:nvPr>
        </p:nvGraphicFramePr>
        <p:xfrm>
          <a:off x="323850" y="1547813"/>
          <a:ext cx="8591549" cy="48529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19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87251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2177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39520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32177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248344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94131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b="1" dirty="0">
                          <a:solidFill>
                            <a:srgbClr val="7030A0"/>
                          </a:solidFill>
                          <a:latin typeface="+mj-lt"/>
                          <a:ea typeface="Arial Unicode MS"/>
                        </a:rPr>
                        <a:t>Poremećaji tetiva</a:t>
                      </a:r>
                      <a:endParaRPr lang="en-US" sz="1400" b="1" dirty="0">
                        <a:solidFill>
                          <a:srgbClr val="7030A0"/>
                        </a:solidFill>
                        <a:latin typeface="+mj-lt"/>
                        <a:ea typeface="Times New Roman"/>
                      </a:endParaRPr>
                    </a:p>
                  </a:txBody>
                  <a:tcPr marL="68579" marR="68579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b="1" dirty="0">
                          <a:solidFill>
                            <a:srgbClr val="7030A0"/>
                          </a:solidFill>
                          <a:latin typeface="+mj-lt"/>
                          <a:ea typeface="Arial Unicode MS"/>
                        </a:rPr>
                        <a:t>Poremećaji nerava</a:t>
                      </a:r>
                      <a:endParaRPr lang="en-US" sz="1400" b="1" dirty="0">
                        <a:solidFill>
                          <a:srgbClr val="7030A0"/>
                        </a:solidFill>
                        <a:latin typeface="+mj-lt"/>
                        <a:ea typeface="Times New Roman"/>
                      </a:endParaRPr>
                    </a:p>
                  </a:txBody>
                  <a:tcPr marL="68579" marR="68579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b="1" dirty="0">
                          <a:solidFill>
                            <a:srgbClr val="7030A0"/>
                          </a:solidFill>
                          <a:latin typeface="+mj-lt"/>
                          <a:ea typeface="Arial Unicode MS"/>
                        </a:rPr>
                        <a:t>Poremećaji mišića</a:t>
                      </a:r>
                      <a:endParaRPr lang="en-US" sz="1400" b="1" dirty="0">
                        <a:solidFill>
                          <a:srgbClr val="7030A0"/>
                        </a:solidFill>
                        <a:latin typeface="+mj-lt"/>
                        <a:ea typeface="Times New Roman"/>
                      </a:endParaRPr>
                    </a:p>
                  </a:txBody>
                  <a:tcPr marL="68579" marR="68579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b="1" dirty="0">
                          <a:solidFill>
                            <a:srgbClr val="7030A0"/>
                          </a:solidFill>
                          <a:latin typeface="+mj-lt"/>
                          <a:ea typeface="Arial Unicode MS"/>
                        </a:rPr>
                        <a:t>Cirkulatorni/</a:t>
                      </a:r>
                      <a:endParaRPr lang="en-US" sz="1400" b="1" dirty="0">
                        <a:solidFill>
                          <a:srgbClr val="7030A0"/>
                        </a:solidFill>
                        <a:latin typeface="+mj-lt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b="1" dirty="0">
                          <a:solidFill>
                            <a:srgbClr val="7030A0"/>
                          </a:solidFill>
                          <a:latin typeface="+mj-lt"/>
                          <a:ea typeface="Arial Unicode MS"/>
                        </a:rPr>
                        <a:t>vaskularni poremećaji</a:t>
                      </a:r>
                      <a:endParaRPr lang="en-US" sz="1400" b="1" dirty="0">
                        <a:solidFill>
                          <a:srgbClr val="7030A0"/>
                        </a:solidFill>
                        <a:latin typeface="+mj-lt"/>
                        <a:ea typeface="Times New Roman"/>
                      </a:endParaRPr>
                    </a:p>
                  </a:txBody>
                  <a:tcPr marL="68579" marR="68579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b="1" dirty="0">
                          <a:solidFill>
                            <a:srgbClr val="7030A0"/>
                          </a:solidFill>
                          <a:latin typeface="+mj-lt"/>
                          <a:ea typeface="Arial Unicode MS"/>
                        </a:rPr>
                        <a:t>Poremećaji zglobova</a:t>
                      </a:r>
                      <a:endParaRPr lang="en-US" sz="1400" b="1" dirty="0">
                        <a:solidFill>
                          <a:srgbClr val="7030A0"/>
                        </a:solidFill>
                        <a:latin typeface="+mj-lt"/>
                        <a:ea typeface="Times New Roman"/>
                      </a:endParaRPr>
                    </a:p>
                  </a:txBody>
                  <a:tcPr marL="68579" marR="68579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b="1" dirty="0">
                          <a:solidFill>
                            <a:srgbClr val="7030A0"/>
                          </a:solidFill>
                          <a:latin typeface="+mj-lt"/>
                          <a:ea typeface="Arial Unicode MS"/>
                        </a:rPr>
                        <a:t>Poremećaji burze</a:t>
                      </a:r>
                      <a:endParaRPr lang="en-US" sz="1400" b="1" dirty="0">
                        <a:solidFill>
                          <a:srgbClr val="7030A0"/>
                        </a:solidFill>
                        <a:latin typeface="+mj-lt"/>
                        <a:ea typeface="Times New Roman"/>
                      </a:endParaRPr>
                    </a:p>
                  </a:txBody>
                  <a:tcPr marL="68579" marR="68579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911675">
                <a:tc>
                  <a:txBody>
                    <a:bodyPr/>
                    <a:lstStyle/>
                    <a:p>
                      <a:pPr marL="60325" marR="0" lvl="0" indent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None/>
                        <a:tabLst>
                          <a:tab pos="0" algn="l"/>
                        </a:tabLst>
                      </a:pPr>
                      <a:r>
                        <a:rPr lang="sr-Latn-CS" sz="1400" b="1" dirty="0">
                          <a:solidFill>
                            <a:srgbClr val="7030A0"/>
                          </a:solidFill>
                          <a:latin typeface="+mj-lt"/>
                          <a:ea typeface="Arial Unicode MS"/>
                        </a:rPr>
                        <a:t>Tendinitis</a:t>
                      </a:r>
                      <a:endParaRPr lang="en-US" sz="1400" b="1" dirty="0">
                        <a:solidFill>
                          <a:srgbClr val="7030A0"/>
                        </a:solidFill>
                        <a:latin typeface="+mj-lt"/>
                        <a:ea typeface="Times New Roman"/>
                      </a:endParaRPr>
                    </a:p>
                    <a:p>
                      <a:pPr marL="60325" marR="0" lvl="0" indent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None/>
                        <a:tabLst>
                          <a:tab pos="0" algn="l"/>
                        </a:tabLst>
                      </a:pPr>
                      <a:r>
                        <a:rPr lang="sr-Latn-CS" sz="1400" b="1" dirty="0">
                          <a:solidFill>
                            <a:srgbClr val="7030A0"/>
                          </a:solidFill>
                          <a:latin typeface="+mj-lt"/>
                          <a:ea typeface="Arial Unicode MS"/>
                        </a:rPr>
                        <a:t>Peritendinitis</a:t>
                      </a:r>
                      <a:endParaRPr lang="en-US" sz="1400" b="1" dirty="0">
                        <a:solidFill>
                          <a:srgbClr val="7030A0"/>
                        </a:solidFill>
                        <a:latin typeface="+mj-lt"/>
                        <a:ea typeface="Times New Roman"/>
                      </a:endParaRPr>
                    </a:p>
                    <a:p>
                      <a:pPr marL="60325" marR="0" indent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</a:tabLst>
                      </a:pPr>
                      <a:r>
                        <a:rPr lang="sr-Latn-CS" sz="1400" b="1" dirty="0">
                          <a:solidFill>
                            <a:srgbClr val="7030A0"/>
                          </a:solidFill>
                          <a:latin typeface="+mj-lt"/>
                          <a:ea typeface="Arial Unicode MS"/>
                        </a:rPr>
                        <a:t>Tenosinovitis</a:t>
                      </a:r>
                      <a:endParaRPr lang="en-US" sz="1400" b="1" dirty="0">
                        <a:solidFill>
                          <a:srgbClr val="7030A0"/>
                        </a:solidFill>
                        <a:latin typeface="+mj-lt"/>
                        <a:ea typeface="Times New Roman"/>
                      </a:endParaRPr>
                    </a:p>
                    <a:p>
                      <a:pPr marL="60325" marR="0" indent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</a:tabLst>
                      </a:pPr>
                      <a:r>
                        <a:rPr lang="sr-Latn-CS" sz="1400" b="1" dirty="0">
                          <a:solidFill>
                            <a:srgbClr val="7030A0"/>
                          </a:solidFill>
                          <a:latin typeface="+mj-lt"/>
                          <a:ea typeface="Arial Unicode MS"/>
                        </a:rPr>
                        <a:t>Sinovitis</a:t>
                      </a:r>
                      <a:endParaRPr lang="en-US" sz="1400" b="1" dirty="0">
                        <a:solidFill>
                          <a:srgbClr val="7030A0"/>
                        </a:solidFill>
                        <a:latin typeface="+mj-lt"/>
                        <a:ea typeface="Times New Roman"/>
                      </a:endParaRPr>
                    </a:p>
                    <a:p>
                      <a:pPr marL="60325" marR="0" indent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</a:tabLst>
                      </a:pPr>
                      <a:r>
                        <a:rPr lang="sr-Latn-CS" sz="1400" b="1" dirty="0">
                          <a:solidFill>
                            <a:srgbClr val="7030A0"/>
                          </a:solidFill>
                          <a:latin typeface="+mj-lt"/>
                          <a:ea typeface="Arial Unicode MS"/>
                        </a:rPr>
                        <a:t>Epikondilitis</a:t>
                      </a:r>
                      <a:endParaRPr lang="en-US" sz="1400" b="1" dirty="0">
                        <a:solidFill>
                          <a:srgbClr val="7030A0"/>
                        </a:solidFill>
                        <a:latin typeface="+mj-lt"/>
                        <a:ea typeface="Times New Roman"/>
                      </a:endParaRPr>
                    </a:p>
                    <a:p>
                      <a:pPr marL="60325" marR="0" indent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</a:tabLst>
                      </a:pPr>
                      <a:r>
                        <a:rPr lang="sr-Latn-CS" sz="1400" b="1" dirty="0">
                          <a:solidFill>
                            <a:srgbClr val="7030A0"/>
                          </a:solidFill>
                          <a:latin typeface="+mj-lt"/>
                          <a:ea typeface="Arial Unicode MS"/>
                        </a:rPr>
                        <a:t>DeQuervain-ova bolest</a:t>
                      </a:r>
                      <a:endParaRPr lang="en-US" sz="1400" b="1" dirty="0">
                        <a:solidFill>
                          <a:srgbClr val="7030A0"/>
                        </a:solidFill>
                        <a:latin typeface="+mj-lt"/>
                        <a:ea typeface="Times New Roman"/>
                      </a:endParaRPr>
                    </a:p>
                    <a:p>
                      <a:pPr marL="60325" marR="0" indent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</a:tabLst>
                      </a:pPr>
                      <a:r>
                        <a:rPr lang="sr-Latn-CS" sz="1400" b="1" dirty="0">
                          <a:solidFill>
                            <a:srgbClr val="7030A0"/>
                          </a:solidFill>
                          <a:latin typeface="+mj-lt"/>
                          <a:ea typeface="Arial Unicode MS"/>
                        </a:rPr>
                        <a:t>Okidački prst</a:t>
                      </a:r>
                      <a:endParaRPr lang="en-US" sz="1400" b="1" dirty="0">
                        <a:solidFill>
                          <a:srgbClr val="7030A0"/>
                        </a:solidFill>
                        <a:latin typeface="+mj-lt"/>
                        <a:ea typeface="Times New Roman"/>
                      </a:endParaRPr>
                    </a:p>
                  </a:txBody>
                  <a:tcPr marL="68579" marR="68579" marT="0" marB="0"/>
                </a:tc>
                <a:tc>
                  <a:txBody>
                    <a:bodyPr/>
                    <a:lstStyle/>
                    <a:p>
                      <a:pPr marL="0" marR="0" lvl="0" indent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itchFamily="34" charset="0"/>
                        <a:buNone/>
                        <a:tabLst>
                          <a:tab pos="180340" algn="l"/>
                        </a:tabLst>
                      </a:pPr>
                      <a:r>
                        <a:rPr lang="sr-Latn-CS" sz="1400" b="1" dirty="0">
                          <a:solidFill>
                            <a:srgbClr val="7030A0"/>
                          </a:solidFill>
                          <a:latin typeface="+mj-lt"/>
                          <a:ea typeface="Arial Unicode MS"/>
                        </a:rPr>
                        <a:t>Sindrom karpalnog tunela</a:t>
                      </a:r>
                      <a:endParaRPr lang="en-US" sz="1400" b="1" dirty="0">
                        <a:solidFill>
                          <a:srgbClr val="7030A0"/>
                        </a:solidFill>
                        <a:latin typeface="+mj-lt"/>
                        <a:ea typeface="Times New Roman"/>
                      </a:endParaRPr>
                    </a:p>
                    <a:p>
                      <a:pPr marL="0" marR="0" lvl="0" indent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itchFamily="34" charset="0"/>
                        <a:buNone/>
                        <a:tabLst>
                          <a:tab pos="180340" algn="l"/>
                        </a:tabLst>
                      </a:pPr>
                      <a:r>
                        <a:rPr lang="sr-Latn-CS" sz="1400" b="1" dirty="0">
                          <a:solidFill>
                            <a:srgbClr val="7030A0"/>
                          </a:solidFill>
                          <a:latin typeface="+mj-lt"/>
                          <a:ea typeface="Arial Unicode MS"/>
                        </a:rPr>
                        <a:t>Sindrom kubitalnog tunela</a:t>
                      </a:r>
                      <a:endParaRPr lang="en-US" sz="1400" b="1" dirty="0">
                        <a:solidFill>
                          <a:srgbClr val="7030A0"/>
                        </a:solidFill>
                        <a:latin typeface="+mj-lt"/>
                        <a:ea typeface="Times New Roman"/>
                      </a:endParaRPr>
                    </a:p>
                    <a:p>
                      <a:pPr marL="0" marR="0" lvl="0" indent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itchFamily="34" charset="0"/>
                        <a:buNone/>
                        <a:tabLst>
                          <a:tab pos="180340" algn="l"/>
                        </a:tabLst>
                      </a:pPr>
                      <a:r>
                        <a:rPr lang="sr-Latn-CS" sz="1400" b="1" dirty="0">
                          <a:solidFill>
                            <a:srgbClr val="7030A0"/>
                          </a:solidFill>
                          <a:latin typeface="+mj-lt"/>
                          <a:ea typeface="Arial Unicode MS"/>
                        </a:rPr>
                        <a:t>Sindrom Gijonovog kanala</a:t>
                      </a:r>
                      <a:endParaRPr lang="en-US" sz="1400" b="1" dirty="0">
                        <a:solidFill>
                          <a:srgbClr val="7030A0"/>
                        </a:solidFill>
                        <a:latin typeface="+mj-lt"/>
                        <a:ea typeface="Times New Roman"/>
                      </a:endParaRPr>
                    </a:p>
                    <a:p>
                      <a:pPr marL="0" marR="0" indent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sr-Latn-CS" sz="1400" b="1" dirty="0">
                          <a:solidFill>
                            <a:srgbClr val="7030A0"/>
                          </a:solidFill>
                          <a:latin typeface="+mj-lt"/>
                          <a:ea typeface="Arial Unicode MS"/>
                        </a:rPr>
                        <a:t>Sindrom radijalnog tunela</a:t>
                      </a:r>
                      <a:endParaRPr lang="en-US" sz="1400" b="1" dirty="0">
                        <a:solidFill>
                          <a:srgbClr val="7030A0"/>
                        </a:solidFill>
                        <a:latin typeface="+mj-lt"/>
                        <a:ea typeface="Times New Roman"/>
                      </a:endParaRPr>
                    </a:p>
                    <a:p>
                      <a:pPr marL="0" marR="0" indent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itchFamily="34" charset="0"/>
                        <a:buNone/>
                        <a:tabLst>
                          <a:tab pos="180340" algn="l"/>
                        </a:tabLst>
                      </a:pPr>
                      <a:r>
                        <a:rPr lang="sr-Latn-CS" sz="1400" b="1" dirty="0">
                          <a:solidFill>
                            <a:srgbClr val="7030A0"/>
                          </a:solidFill>
                          <a:latin typeface="+mj-lt"/>
                          <a:ea typeface="Arial Unicode MS"/>
                        </a:rPr>
                        <a:t>Sindrom gornjeg torakalnog otvora</a:t>
                      </a:r>
                      <a:endParaRPr lang="en-US" sz="1400" b="1" dirty="0">
                        <a:solidFill>
                          <a:srgbClr val="7030A0"/>
                        </a:solidFill>
                        <a:latin typeface="+mj-lt"/>
                        <a:ea typeface="Times New Roman"/>
                      </a:endParaRPr>
                    </a:p>
                    <a:p>
                      <a:pPr marL="0" marR="0" lvl="0" indent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itchFamily="34" charset="0"/>
                        <a:buNone/>
                        <a:tabLst>
                          <a:tab pos="180340" algn="l"/>
                        </a:tabLst>
                      </a:pPr>
                      <a:r>
                        <a:rPr lang="sr-Latn-CS" sz="1400" b="1" dirty="0">
                          <a:solidFill>
                            <a:srgbClr val="7030A0"/>
                          </a:solidFill>
                          <a:latin typeface="+mj-lt"/>
                          <a:ea typeface="Arial Unicode MS"/>
                        </a:rPr>
                        <a:t>Digitalni neuritis</a:t>
                      </a:r>
                      <a:endParaRPr lang="en-US" sz="1400" b="1" dirty="0">
                        <a:solidFill>
                          <a:srgbClr val="7030A0"/>
                        </a:solidFill>
                        <a:latin typeface="+mj-lt"/>
                        <a:ea typeface="Times New Roman"/>
                      </a:endParaRPr>
                    </a:p>
                  </a:txBody>
                  <a:tcPr marL="68579" marR="68579" marT="0" marB="0"/>
                </a:tc>
                <a:tc>
                  <a:txBody>
                    <a:bodyPr/>
                    <a:lstStyle/>
                    <a:p>
                      <a:pPr marL="60325" marR="0" indent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sr-Latn-CS" sz="1400" b="1" dirty="0">
                          <a:solidFill>
                            <a:srgbClr val="7030A0"/>
                          </a:solidFill>
                          <a:latin typeface="+mj-lt"/>
                          <a:ea typeface="Arial Unicode MS"/>
                        </a:rPr>
                        <a:t>Mialgija</a:t>
                      </a:r>
                      <a:endParaRPr lang="en-US" sz="1400" b="1" dirty="0">
                        <a:solidFill>
                          <a:srgbClr val="7030A0"/>
                        </a:solidFill>
                        <a:latin typeface="+mj-lt"/>
                        <a:ea typeface="Times New Roman"/>
                      </a:endParaRPr>
                    </a:p>
                    <a:p>
                      <a:pPr marL="60325" marR="0" lvl="0" indent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None/>
                        <a:tabLst>
                          <a:tab pos="180340" algn="l"/>
                        </a:tabLst>
                      </a:pPr>
                      <a:r>
                        <a:rPr lang="sr-Latn-CS" sz="1400" b="1" dirty="0">
                          <a:solidFill>
                            <a:srgbClr val="7030A0"/>
                          </a:solidFill>
                          <a:latin typeface="+mj-lt"/>
                          <a:ea typeface="Arial Unicode MS"/>
                        </a:rPr>
                        <a:t>Miozitis </a:t>
                      </a:r>
                      <a:endParaRPr lang="en-US" sz="1400" b="1" dirty="0">
                        <a:solidFill>
                          <a:srgbClr val="7030A0"/>
                        </a:solidFill>
                        <a:latin typeface="+mj-lt"/>
                        <a:ea typeface="Times New Roman"/>
                      </a:endParaRPr>
                    </a:p>
                    <a:p>
                      <a:pPr marL="60325" marR="0" lvl="0" indent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None/>
                        <a:tabLst>
                          <a:tab pos="180340" algn="l"/>
                        </a:tabLst>
                      </a:pPr>
                      <a:r>
                        <a:rPr lang="sr-Latn-CS" sz="1400" b="1" dirty="0">
                          <a:solidFill>
                            <a:srgbClr val="7030A0"/>
                          </a:solidFill>
                          <a:latin typeface="+mj-lt"/>
                          <a:ea typeface="Arial Unicode MS"/>
                        </a:rPr>
                        <a:t>Bolni   cervikalni sindrom </a:t>
                      </a:r>
                      <a:endParaRPr lang="en-US" sz="1400" b="1" dirty="0">
                        <a:solidFill>
                          <a:srgbClr val="7030A0"/>
                        </a:solidFill>
                        <a:latin typeface="+mj-lt"/>
                        <a:ea typeface="Times New Roman"/>
                      </a:endParaRPr>
                    </a:p>
                  </a:txBody>
                  <a:tcPr marL="68579" marR="68579" marT="0" marB="0"/>
                </a:tc>
                <a:tc>
                  <a:txBody>
                    <a:bodyPr/>
                    <a:lstStyle/>
                    <a:p>
                      <a:pPr marL="180340" marR="0" indent="-7239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sr-Latn-CS" sz="1400" b="1" dirty="0">
                          <a:solidFill>
                            <a:srgbClr val="7030A0"/>
                          </a:solidFill>
                          <a:latin typeface="+mj-lt"/>
                          <a:ea typeface="Arial Unicode MS"/>
                        </a:rPr>
                        <a:t>Vibracioni</a:t>
                      </a:r>
                      <a:endParaRPr lang="en-US" sz="1400" b="1" dirty="0">
                        <a:solidFill>
                          <a:srgbClr val="7030A0"/>
                        </a:solidFill>
                        <a:latin typeface="+mj-lt"/>
                        <a:ea typeface="Arial Unicode MS"/>
                      </a:endParaRPr>
                    </a:p>
                    <a:p>
                      <a:pPr marL="180340" marR="0" indent="-7239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sr-Latn-CS" sz="1400" b="1" dirty="0">
                          <a:solidFill>
                            <a:srgbClr val="7030A0"/>
                          </a:solidFill>
                          <a:latin typeface="+mj-lt"/>
                          <a:ea typeface="Arial Unicode MS"/>
                        </a:rPr>
                        <a:t>sindrom</a:t>
                      </a:r>
                      <a:endParaRPr lang="en-US" sz="1400" b="1" dirty="0">
                        <a:solidFill>
                          <a:srgbClr val="7030A0"/>
                        </a:solidFill>
                        <a:latin typeface="+mj-lt"/>
                        <a:ea typeface="Times New Roman"/>
                      </a:endParaRPr>
                    </a:p>
                  </a:txBody>
                  <a:tcPr marL="68579" marR="68579" marT="0" marB="0"/>
                </a:tc>
                <a:tc>
                  <a:txBody>
                    <a:bodyPr/>
                    <a:lstStyle/>
                    <a:p>
                      <a:pPr marL="342900" marR="0" lvl="0" indent="-34290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itchFamily="34" charset="0"/>
                        <a:buNone/>
                        <a:tabLst>
                          <a:tab pos="180340" algn="l"/>
                        </a:tabLst>
                      </a:pPr>
                      <a:r>
                        <a:rPr lang="sr-Latn-CS" sz="1400" b="1" dirty="0">
                          <a:solidFill>
                            <a:srgbClr val="7030A0"/>
                          </a:solidFill>
                          <a:latin typeface="+mj-lt"/>
                          <a:ea typeface="Arial Unicode MS"/>
                        </a:rPr>
                        <a:t>Osteoartritis</a:t>
                      </a:r>
                      <a:endParaRPr lang="en-US" sz="1400" b="1" dirty="0">
                        <a:solidFill>
                          <a:srgbClr val="7030A0"/>
                        </a:solidFill>
                        <a:latin typeface="+mj-lt"/>
                        <a:ea typeface="Times New Roman"/>
                      </a:endParaRPr>
                    </a:p>
                  </a:txBody>
                  <a:tcPr marL="68579" marR="68579" marT="0" marB="0"/>
                </a:tc>
                <a:tc>
                  <a:txBody>
                    <a:bodyPr/>
                    <a:lstStyle/>
                    <a:p>
                      <a:pPr marL="342900" marR="0" lvl="0" indent="-34290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None/>
                        <a:tabLst>
                          <a:tab pos="180340" algn="l"/>
                        </a:tabLst>
                      </a:pPr>
                      <a:r>
                        <a:rPr lang="sr-Latn-CS" sz="1400" b="1" dirty="0">
                          <a:solidFill>
                            <a:srgbClr val="7030A0"/>
                          </a:solidFill>
                          <a:latin typeface="+mj-lt"/>
                          <a:ea typeface="Arial Unicode MS"/>
                        </a:rPr>
                        <a:t>Burzitis</a:t>
                      </a:r>
                      <a:endParaRPr lang="en-US" sz="1400" b="1" dirty="0">
                        <a:solidFill>
                          <a:srgbClr val="7030A0"/>
                        </a:solidFill>
                        <a:latin typeface="+mj-lt"/>
                        <a:ea typeface="Times New Roman"/>
                      </a:endParaRPr>
                    </a:p>
                  </a:txBody>
                  <a:tcPr marL="68579" marR="68579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9241" name="Title 2"/>
          <p:cNvSpPr>
            <a:spLocks noGrp="1"/>
          </p:cNvSpPr>
          <p:nvPr>
            <p:ph type="ctrTitle" sz="quarter"/>
          </p:nvPr>
        </p:nvSpPr>
        <p:spPr>
          <a:xfrm>
            <a:off x="304800" y="647700"/>
            <a:ext cx="8424863" cy="647700"/>
          </a:xfrm>
        </p:spPr>
        <p:txBody>
          <a:bodyPr/>
          <a:lstStyle/>
          <a:p>
            <a:pPr algn="ctr"/>
            <a:r>
              <a:rPr lang="sr-Latn-CS" sz="2800" b="1" dirty="0">
                <a:solidFill>
                  <a:srgbClr val="7030A0"/>
                </a:solidFill>
                <a:effectLst/>
              </a:rPr>
              <a:t>Klasifikacija nekih mišićno-skeletnih poremećaja prema patologiji </a:t>
            </a:r>
            <a:endParaRPr lang="en-US" sz="2800" b="1" dirty="0">
              <a:solidFill>
                <a:srgbClr val="7030A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294330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381000"/>
            <a:ext cx="9144000" cy="908720"/>
          </a:xfrm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sr-Latn-CS" sz="2800" b="1" dirty="0">
                <a:solidFill>
                  <a:srgbClr val="002060"/>
                </a:solidFill>
              </a:rPr>
              <a:t>primeri poremećaja, njihovih uzroka i </a:t>
            </a:r>
            <a:r>
              <a:rPr lang="en-US" sz="2800" b="1" dirty="0">
                <a:solidFill>
                  <a:srgbClr val="002060"/>
                </a:solidFill>
              </a:rPr>
              <a:t/>
            </a:r>
            <a:br>
              <a:rPr lang="en-US" sz="2800" b="1" dirty="0">
                <a:solidFill>
                  <a:srgbClr val="002060"/>
                </a:solidFill>
              </a:rPr>
            </a:br>
            <a:r>
              <a:rPr lang="sr-Latn-CS" sz="2800" b="1" dirty="0">
                <a:solidFill>
                  <a:srgbClr val="002060"/>
                </a:solidFill>
              </a:rPr>
              <a:t>izložene grupe zaposlenih</a:t>
            </a:r>
            <a:endParaRPr lang="en-US" sz="2800" b="1" dirty="0">
              <a:solidFill>
                <a:srgbClr val="002060"/>
              </a:solidFill>
            </a:endParaRP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388" y="1341438"/>
            <a:ext cx="8640762" cy="5040312"/>
          </a:xfrm>
        </p:spPr>
        <p:txBody>
          <a:bodyPr/>
          <a:lstStyle/>
          <a:p>
            <a:pPr marL="290513" indent="-290513" algn="just" eaLnBrk="1" hangingPunct="1">
              <a:spcAft>
                <a:spcPct val="30000"/>
              </a:spcAft>
              <a:buClr>
                <a:srgbClr val="FF9933"/>
              </a:buClr>
              <a:buSzPct val="70000"/>
              <a:buNone/>
              <a:defRPr/>
            </a:pPr>
            <a:endParaRPr lang="sr-Latn-CS" sz="2400" dirty="0">
              <a:solidFill>
                <a:schemeClr val="hlink"/>
              </a:solidFill>
              <a:latin typeface="+mn-lt"/>
            </a:endParaRPr>
          </a:p>
          <a:p>
            <a:pPr eaLnBrk="1" hangingPunct="1">
              <a:spcAft>
                <a:spcPct val="30000"/>
              </a:spcAft>
              <a:defRPr/>
            </a:pPr>
            <a:endParaRPr lang="en-US" dirty="0">
              <a:solidFill>
                <a:schemeClr val="hlink"/>
              </a:solidFill>
              <a:latin typeface="+mn-lt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9989660"/>
              </p:ext>
            </p:extLst>
          </p:nvPr>
        </p:nvGraphicFramePr>
        <p:xfrm>
          <a:off x="0" y="1268760"/>
          <a:ext cx="9144000" cy="558218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64350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44309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9152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b="1" dirty="0">
                          <a:solidFill>
                            <a:srgbClr val="002060"/>
                          </a:solidFill>
                        </a:rPr>
                        <a:t>Vrsta poremećaja</a:t>
                      </a:r>
                      <a:endParaRPr lang="en-US" sz="1400" b="1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207" marR="6020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b="1" dirty="0">
                          <a:solidFill>
                            <a:srgbClr val="002060"/>
                          </a:solidFill>
                        </a:rPr>
                        <a:t>Uzrok poremećaja</a:t>
                      </a:r>
                      <a:endParaRPr lang="en-US" sz="1400" b="1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207" marR="6020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b="1" dirty="0">
                          <a:solidFill>
                            <a:srgbClr val="002060"/>
                          </a:solidFill>
                        </a:rPr>
                        <a:t>Izložena populacija</a:t>
                      </a:r>
                      <a:endParaRPr lang="en-US" sz="1400" b="1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207" marR="60207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673998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b="1" dirty="0">
                          <a:solidFill>
                            <a:srgbClr val="002060"/>
                          </a:solidFill>
                        </a:rPr>
                        <a:t>Sindrom karpalnog tunela</a:t>
                      </a:r>
                      <a:endParaRPr lang="en-US" sz="1400" b="1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207" marR="60207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b="1" dirty="0">
                          <a:solidFill>
                            <a:srgbClr val="002060"/>
                          </a:solidFill>
                        </a:rPr>
                        <a:t>Ponavljajući pokreti ručnog </a:t>
                      </a:r>
                      <a:r>
                        <a:rPr lang="en-US" sz="1400" b="1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sr-Latn-CS" sz="1400" b="1" dirty="0">
                          <a:solidFill>
                            <a:srgbClr val="002060"/>
                          </a:solidFill>
                        </a:rPr>
                        <a:t>zgloba, posebno puna fleksija ili ekstenzija;</a:t>
                      </a:r>
                      <a:endParaRPr lang="en-US" sz="1400" b="1" dirty="0">
                        <a:solidFill>
                          <a:srgbClr val="002060"/>
                        </a:solidFill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b="1" dirty="0">
                          <a:solidFill>
                            <a:srgbClr val="002060"/>
                          </a:solidFill>
                        </a:rPr>
                        <a:t>Ponavljajuće savijanje ručnog zgloba u stranu (radijalna u ulnarna devijacija);</a:t>
                      </a:r>
                      <a:endParaRPr lang="en-US" sz="1400" b="1" dirty="0">
                        <a:solidFill>
                          <a:srgbClr val="002060"/>
                        </a:solidFill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b="1" dirty="0">
                          <a:solidFill>
                            <a:srgbClr val="002060"/>
                          </a:solidFill>
                        </a:rPr>
                        <a:t>Držanje alata i sredstava za rad prstima.</a:t>
                      </a:r>
                      <a:endParaRPr lang="en-US" sz="1400" b="1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207" marR="60207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b="1" dirty="0">
                          <a:solidFill>
                            <a:srgbClr val="002060"/>
                          </a:solidFill>
                        </a:rPr>
                        <a:t>Zaposleni na unosu podataka;</a:t>
                      </a:r>
                      <a:endParaRPr lang="en-US" sz="1400" b="1" dirty="0">
                        <a:solidFill>
                          <a:srgbClr val="002060"/>
                        </a:solidFill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b="1" dirty="0">
                          <a:solidFill>
                            <a:srgbClr val="002060"/>
                          </a:solidFill>
                        </a:rPr>
                        <a:t>Novinari;</a:t>
                      </a:r>
                      <a:endParaRPr lang="en-US" sz="1400" b="1" dirty="0">
                        <a:solidFill>
                          <a:srgbClr val="002060"/>
                        </a:solidFill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b="1" dirty="0">
                          <a:solidFill>
                            <a:srgbClr val="002060"/>
                          </a:solidFill>
                        </a:rPr>
                        <a:t>Zaposleni na registar kasama;</a:t>
                      </a:r>
                      <a:endParaRPr lang="en-US" sz="1400" b="1" dirty="0">
                        <a:solidFill>
                          <a:srgbClr val="002060"/>
                        </a:solidFill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b="1" dirty="0">
                          <a:solidFill>
                            <a:srgbClr val="002060"/>
                          </a:solidFill>
                        </a:rPr>
                        <a:t>Mesari;</a:t>
                      </a:r>
                      <a:endParaRPr lang="en-US" sz="1400" b="1" dirty="0">
                        <a:solidFill>
                          <a:srgbClr val="002060"/>
                        </a:solidFill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b="1" dirty="0">
                          <a:solidFill>
                            <a:srgbClr val="002060"/>
                          </a:solidFill>
                        </a:rPr>
                        <a:t>Zaposleni na pakovanju mesa;</a:t>
                      </a:r>
                      <a:endParaRPr lang="en-US" sz="1400" b="1" dirty="0">
                        <a:solidFill>
                          <a:srgbClr val="002060"/>
                        </a:solidFill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b="1" dirty="0">
                          <a:solidFill>
                            <a:srgbClr val="002060"/>
                          </a:solidFill>
                        </a:rPr>
                        <a:t>Muzičari;</a:t>
                      </a:r>
                      <a:r>
                        <a:rPr lang="en-US" sz="1400" b="1" dirty="0">
                          <a:solidFill>
                            <a:srgbClr val="002060"/>
                          </a:solidFill>
                        </a:rPr>
                        <a:t>   </a:t>
                      </a:r>
                      <a:r>
                        <a:rPr lang="sr-Latn-CS" sz="1400" b="1" dirty="0">
                          <a:solidFill>
                            <a:srgbClr val="002060"/>
                          </a:solidFill>
                        </a:rPr>
                        <a:t>Hirurzi;</a:t>
                      </a:r>
                      <a:r>
                        <a:rPr lang="en-US" sz="1400" b="1" dirty="0">
                          <a:solidFill>
                            <a:srgbClr val="002060"/>
                          </a:solidFill>
                        </a:rPr>
                        <a:t>   </a:t>
                      </a:r>
                      <a:r>
                        <a:rPr lang="sr-Latn-CS" sz="1400" b="1" dirty="0">
                          <a:solidFill>
                            <a:srgbClr val="002060"/>
                          </a:solidFill>
                        </a:rPr>
                        <a:t>Zidari;</a:t>
                      </a:r>
                      <a:endParaRPr lang="en-US" sz="1400" b="1" dirty="0">
                        <a:solidFill>
                          <a:srgbClr val="002060"/>
                        </a:solidFill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b="1" dirty="0">
                          <a:solidFill>
                            <a:srgbClr val="002060"/>
                          </a:solidFill>
                        </a:rPr>
                        <a:t>Zaposleni na linijama za sklapanje;</a:t>
                      </a:r>
                      <a:endParaRPr lang="en-US" sz="1400" b="1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207" marR="60207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056333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b="1" i="1" dirty="0">
                          <a:solidFill>
                            <a:srgbClr val="002060"/>
                          </a:solidFill>
                        </a:rPr>
                        <a:t>Tendinitis</a:t>
                      </a:r>
                      <a:r>
                        <a:rPr lang="sr-Latn-CS" sz="1400" b="1" dirty="0">
                          <a:solidFill>
                            <a:srgbClr val="002060"/>
                          </a:solidFill>
                        </a:rPr>
                        <a:t> ručnog zgloba</a:t>
                      </a:r>
                      <a:endParaRPr lang="en-US" sz="1400" b="1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207" marR="60207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b="1" dirty="0">
                          <a:solidFill>
                            <a:srgbClr val="002060"/>
                          </a:solidFill>
                        </a:rPr>
                        <a:t>Snažno savijanje ručnog zgloba napred – nazad;</a:t>
                      </a:r>
                      <a:endParaRPr lang="en-US" sz="1400" b="1" dirty="0">
                        <a:solidFill>
                          <a:srgbClr val="002060"/>
                        </a:solidFill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b="1" dirty="0">
                          <a:solidFill>
                            <a:srgbClr val="002060"/>
                          </a:solidFill>
                        </a:rPr>
                        <a:t>Snažno savijanje ručnog zgloba sa palacem na gore (ulnarna devijacija);</a:t>
                      </a:r>
                      <a:endParaRPr lang="en-US" sz="1400" b="1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207" marR="60207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b="1" dirty="0">
                          <a:solidFill>
                            <a:srgbClr val="002060"/>
                          </a:solidFill>
                        </a:rPr>
                        <a:t>Zaposleni na linijama za sklapanje;</a:t>
                      </a:r>
                      <a:endParaRPr lang="en-US" sz="1400" b="1" dirty="0">
                        <a:solidFill>
                          <a:srgbClr val="002060"/>
                        </a:solidFill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b="1" dirty="0">
                          <a:solidFill>
                            <a:srgbClr val="002060"/>
                          </a:solidFill>
                        </a:rPr>
                        <a:t>Zaposleni na pakovanju mesa;</a:t>
                      </a:r>
                      <a:endParaRPr lang="en-US" sz="1400" b="1" dirty="0">
                        <a:solidFill>
                          <a:srgbClr val="002060"/>
                        </a:solidFill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b="1" dirty="0">
                          <a:solidFill>
                            <a:srgbClr val="002060"/>
                          </a:solidFill>
                        </a:rPr>
                        <a:t>Električari;</a:t>
                      </a:r>
                      <a:r>
                        <a:rPr lang="en-US" sz="1400" b="1" dirty="0">
                          <a:solidFill>
                            <a:srgbClr val="002060"/>
                          </a:solidFill>
                        </a:rPr>
                        <a:t>   </a:t>
                      </a:r>
                      <a:r>
                        <a:rPr lang="sr-Latn-CS" sz="1400" b="1" dirty="0">
                          <a:solidFill>
                            <a:srgbClr val="002060"/>
                          </a:solidFill>
                        </a:rPr>
                        <a:t>Vodoinstalateri;</a:t>
                      </a:r>
                      <a:endParaRPr lang="en-US" sz="1400" b="1" dirty="0">
                        <a:solidFill>
                          <a:srgbClr val="002060"/>
                        </a:solidFill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b="1" dirty="0">
                          <a:solidFill>
                            <a:srgbClr val="002060"/>
                          </a:solidFill>
                        </a:rPr>
                        <a:t>Operatori na bušilicama (pikamerima)</a:t>
                      </a:r>
                      <a:r>
                        <a:rPr lang="en-US" sz="1400" b="1" dirty="0">
                          <a:solidFill>
                            <a:srgbClr val="002060"/>
                          </a:solidFill>
                        </a:rPr>
                        <a:t>.</a:t>
                      </a:r>
                      <a:r>
                        <a:rPr lang="sr-Latn-CS" sz="1400" b="1" dirty="0">
                          <a:solidFill>
                            <a:srgbClr val="002060"/>
                          </a:solidFill>
                        </a:rPr>
                        <a:t>..</a:t>
                      </a:r>
                      <a:endParaRPr lang="en-US" sz="1400" b="1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207" marR="60207" marT="0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845066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b="1" i="1" dirty="0">
                          <a:solidFill>
                            <a:srgbClr val="002060"/>
                          </a:solidFill>
                        </a:rPr>
                        <a:t>Tendinitis</a:t>
                      </a:r>
                      <a:r>
                        <a:rPr lang="sr-Latn-CS" sz="1400" b="1" dirty="0">
                          <a:solidFill>
                            <a:srgbClr val="002060"/>
                          </a:solidFill>
                        </a:rPr>
                        <a:t> ramena</a:t>
                      </a:r>
                      <a:endParaRPr lang="en-US" sz="1400" b="1" dirty="0">
                        <a:solidFill>
                          <a:srgbClr val="002060"/>
                        </a:solidFill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b="1" dirty="0">
                          <a:solidFill>
                            <a:srgbClr val="002060"/>
                          </a:solidFill>
                        </a:rPr>
                        <a:t> (sindrom rotirajuće manžete)</a:t>
                      </a:r>
                      <a:endParaRPr lang="en-US" sz="1400" b="1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207" marR="60207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b="1" dirty="0">
                          <a:solidFill>
                            <a:srgbClr val="002060"/>
                          </a:solidFill>
                        </a:rPr>
                        <a:t>Rad sa podignutim laktovima;</a:t>
                      </a:r>
                      <a:endParaRPr lang="en-US" sz="1400" b="1" dirty="0">
                        <a:solidFill>
                          <a:srgbClr val="002060"/>
                        </a:solidFill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b="1" dirty="0">
                          <a:solidFill>
                            <a:srgbClr val="002060"/>
                          </a:solidFill>
                        </a:rPr>
                        <a:t>Rad sa šakama iznad ramena;</a:t>
                      </a:r>
                      <a:endParaRPr lang="en-US" sz="1400" b="1" dirty="0">
                        <a:solidFill>
                          <a:srgbClr val="002060"/>
                        </a:solidFill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b="1" dirty="0">
                          <a:solidFill>
                            <a:srgbClr val="002060"/>
                          </a:solidFill>
                        </a:rPr>
                        <a:t>Nošenje tereta preko ramena;</a:t>
                      </a:r>
                      <a:endParaRPr lang="en-US" sz="1400" b="1" dirty="0">
                        <a:solidFill>
                          <a:srgbClr val="002060"/>
                        </a:solidFill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b="1" dirty="0">
                          <a:solidFill>
                            <a:srgbClr val="002060"/>
                          </a:solidFill>
                        </a:rPr>
                        <a:t>Bacanje predmeta.</a:t>
                      </a:r>
                      <a:endParaRPr lang="en-US" sz="1400" b="1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207" marR="60207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b="1" dirty="0">
                          <a:solidFill>
                            <a:srgbClr val="002060"/>
                          </a:solidFill>
                        </a:rPr>
                        <a:t>Građevinski radnici;</a:t>
                      </a:r>
                      <a:endParaRPr lang="en-US" sz="1400" b="1" dirty="0">
                        <a:solidFill>
                          <a:srgbClr val="002060"/>
                        </a:solidFill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b="1" dirty="0">
                          <a:solidFill>
                            <a:srgbClr val="002060"/>
                          </a:solidFill>
                        </a:rPr>
                        <a:t>Moleri;</a:t>
                      </a:r>
                      <a:r>
                        <a:rPr lang="en-US" sz="1400" b="1" dirty="0">
                          <a:solidFill>
                            <a:srgbClr val="002060"/>
                          </a:solidFill>
                        </a:rPr>
                        <a:t>    </a:t>
                      </a:r>
                      <a:r>
                        <a:rPr lang="sr-Latn-CS" sz="1400" b="1" dirty="0">
                          <a:solidFill>
                            <a:srgbClr val="002060"/>
                          </a:solidFill>
                        </a:rPr>
                        <a:t>Poštari;</a:t>
                      </a:r>
                      <a:endParaRPr lang="en-US" sz="1400" b="1" dirty="0">
                        <a:solidFill>
                          <a:srgbClr val="002060"/>
                        </a:solidFill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b="1" dirty="0">
                          <a:solidFill>
                            <a:srgbClr val="002060"/>
                          </a:solidFill>
                        </a:rPr>
                        <a:t>Automehaničari;</a:t>
                      </a:r>
                      <a:r>
                        <a:rPr lang="en-US" sz="1400" b="1" dirty="0">
                          <a:solidFill>
                            <a:srgbClr val="002060"/>
                          </a:solidFill>
                        </a:rPr>
                        <a:t>…</a:t>
                      </a:r>
                      <a:endParaRPr lang="en-US" sz="1400" b="1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207" marR="60207" marT="0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845066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b="1">
                          <a:solidFill>
                            <a:srgbClr val="002060"/>
                          </a:solidFill>
                        </a:rPr>
                        <a:t>Bolni cervikalni sindrom </a:t>
                      </a:r>
                      <a:endParaRPr lang="en-US" sz="1400" b="1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207" marR="60207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b="1" dirty="0">
                          <a:solidFill>
                            <a:srgbClr val="002060"/>
                          </a:solidFill>
                        </a:rPr>
                        <a:t>Održavanje istog položaja u toku dugog vremenskog perioda;</a:t>
                      </a:r>
                      <a:endParaRPr lang="en-US" sz="1400" b="1" dirty="0">
                        <a:solidFill>
                          <a:srgbClr val="002060"/>
                        </a:solidFill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b="1" dirty="0">
                          <a:solidFill>
                            <a:srgbClr val="002060"/>
                          </a:solidFill>
                        </a:rPr>
                        <a:t>Nošenje tereta na ramenu ili u rukama.</a:t>
                      </a:r>
                      <a:endParaRPr lang="en-US" sz="1400" b="1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207" marR="60207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b="1" dirty="0">
                          <a:solidFill>
                            <a:srgbClr val="002060"/>
                          </a:solidFill>
                        </a:rPr>
                        <a:t>Daktilografi;</a:t>
                      </a:r>
                      <a:endParaRPr lang="en-US" sz="1400" b="1" dirty="0">
                        <a:solidFill>
                          <a:srgbClr val="002060"/>
                        </a:solidFill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b="1" dirty="0">
                          <a:solidFill>
                            <a:srgbClr val="002060"/>
                          </a:solidFill>
                        </a:rPr>
                        <a:t>Zaposleni na pakovanju;</a:t>
                      </a:r>
                      <a:endParaRPr lang="en-US" sz="1400" b="1" dirty="0">
                        <a:solidFill>
                          <a:srgbClr val="002060"/>
                        </a:solidFill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b="1" dirty="0">
                          <a:solidFill>
                            <a:srgbClr val="002060"/>
                          </a:solidFill>
                        </a:rPr>
                        <a:t>Radnici na sklapanju sitnijih delova;</a:t>
                      </a:r>
                      <a:endParaRPr lang="en-US" sz="1400" b="1" dirty="0">
                        <a:solidFill>
                          <a:srgbClr val="002060"/>
                        </a:solidFill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b="1" dirty="0">
                          <a:solidFill>
                            <a:srgbClr val="002060"/>
                          </a:solidFill>
                        </a:rPr>
                        <a:t>Poštari...</a:t>
                      </a:r>
                      <a:endParaRPr lang="en-US" sz="1400" b="1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207" marR="60207" marT="0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845066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b="1" i="1" dirty="0">
                          <a:solidFill>
                            <a:srgbClr val="002060"/>
                          </a:solidFill>
                        </a:rPr>
                        <a:t>DeQuervain-ova</a:t>
                      </a:r>
                      <a:r>
                        <a:rPr lang="sr-Latn-CS" sz="1400" b="1" dirty="0">
                          <a:solidFill>
                            <a:srgbClr val="002060"/>
                          </a:solidFill>
                        </a:rPr>
                        <a:t> bolest</a:t>
                      </a:r>
                      <a:endParaRPr lang="en-US" sz="1400" b="1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207" marR="60207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b="1" dirty="0">
                          <a:solidFill>
                            <a:srgbClr val="002060"/>
                          </a:solidFill>
                        </a:rPr>
                        <a:t>Ponavljajući pokreti ručnog </a:t>
                      </a:r>
                      <a:r>
                        <a:rPr lang="en-US" sz="1400" b="1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sr-Latn-CS" sz="1400" b="1" dirty="0">
                          <a:solidFill>
                            <a:srgbClr val="002060"/>
                          </a:solidFill>
                        </a:rPr>
                        <a:t>zgloba;</a:t>
                      </a:r>
                      <a:endParaRPr lang="en-US" sz="1400" b="1" dirty="0">
                        <a:solidFill>
                          <a:srgbClr val="002060"/>
                        </a:solidFill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b="1" dirty="0">
                          <a:solidFill>
                            <a:srgbClr val="002060"/>
                          </a:solidFill>
                        </a:rPr>
                        <a:t>Snažno pokretanje šaka napred – nazad ili u stranu levo – desno;</a:t>
                      </a:r>
                      <a:endParaRPr lang="en-US" sz="1400" b="1" dirty="0">
                        <a:solidFill>
                          <a:srgbClr val="002060"/>
                        </a:solidFill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b="1" dirty="0">
                          <a:solidFill>
                            <a:srgbClr val="002060"/>
                          </a:solidFill>
                        </a:rPr>
                        <a:t>Brzo rotiranje šaka;</a:t>
                      </a:r>
                      <a:endParaRPr lang="en-US" sz="1400" b="1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207" marR="60207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b="1" dirty="0">
                          <a:solidFill>
                            <a:srgbClr val="002060"/>
                          </a:solidFill>
                        </a:rPr>
                        <a:t>Kovači;</a:t>
                      </a:r>
                      <a:r>
                        <a:rPr lang="en-US" sz="1400" b="1" dirty="0">
                          <a:solidFill>
                            <a:srgbClr val="002060"/>
                          </a:solidFill>
                        </a:rPr>
                        <a:t>    </a:t>
                      </a:r>
                      <a:r>
                        <a:rPr lang="sr-Latn-CS" sz="1400" b="1" dirty="0">
                          <a:solidFill>
                            <a:srgbClr val="002060"/>
                          </a:solidFill>
                        </a:rPr>
                        <a:t>Stolari;</a:t>
                      </a:r>
                      <a:r>
                        <a:rPr lang="en-US" sz="1400" b="1" dirty="0">
                          <a:solidFill>
                            <a:srgbClr val="002060"/>
                          </a:solidFill>
                        </a:rPr>
                        <a:t>     </a:t>
                      </a:r>
                      <a:r>
                        <a:rPr lang="sr-Latn-CS" sz="1400" b="1" dirty="0">
                          <a:solidFill>
                            <a:srgbClr val="002060"/>
                          </a:solidFill>
                        </a:rPr>
                        <a:t>Hirurzi;</a:t>
                      </a:r>
                      <a:endParaRPr lang="en-US" sz="1400" b="1" dirty="0">
                        <a:solidFill>
                          <a:srgbClr val="002060"/>
                        </a:solidFill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b="1" dirty="0">
                          <a:solidFill>
                            <a:srgbClr val="002060"/>
                          </a:solidFill>
                        </a:rPr>
                        <a:t>Zaposleni na sklapanju teških delova...</a:t>
                      </a:r>
                      <a:endParaRPr lang="en-US" sz="1400" b="1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207" marR="60207" marT="0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988208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8313" y="333375"/>
            <a:ext cx="8229600" cy="1007393"/>
          </a:xfrm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ctr" eaLnBrk="1" hangingPunct="1">
              <a:defRPr/>
            </a:pPr>
            <a:r>
              <a:rPr lang="sr-Latn-CS" sz="3200" b="1" dirty="0">
                <a:solidFill>
                  <a:schemeClr val="folHlink"/>
                </a:solidFill>
                <a:latin typeface="+mj-lt"/>
              </a:rPr>
              <a:t>ERGONOMSKI RIZIK</a:t>
            </a:r>
            <a:endParaRPr lang="en-US" sz="3200" b="1" dirty="0">
              <a:solidFill>
                <a:schemeClr val="folHlink"/>
              </a:solidFill>
              <a:latin typeface="+mj-lt"/>
            </a:endParaRP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1484784"/>
            <a:ext cx="9144000" cy="5229200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457200" indent="-457200" algn="just" eaLnBrk="1" hangingPunct="1">
              <a:spcAft>
                <a:spcPct val="30000"/>
              </a:spcAft>
              <a:buClr>
                <a:srgbClr val="FF9933"/>
              </a:buClr>
              <a:buSzPct val="70000"/>
              <a:buFont typeface="Arial" pitchFamily="34" charset="0"/>
              <a:buChar char="•"/>
              <a:defRPr/>
            </a:pPr>
            <a:r>
              <a:rPr lang="sr-Latn-CS" sz="2800" dirty="0">
                <a:solidFill>
                  <a:srgbClr val="002060"/>
                </a:solidFill>
                <a:latin typeface="+mn-lt"/>
              </a:rPr>
              <a:t>Termin ergonomski rizik je novijeg datuma, a odabran je da bi istakao faktore rizika vezane za radni proces, koji utiču na nastanak i razvoj mišićno</a:t>
            </a:r>
            <a:r>
              <a:rPr lang="en-US" sz="2800" dirty="0">
                <a:solidFill>
                  <a:srgbClr val="002060"/>
                </a:solidFill>
                <a:latin typeface="+mn-lt"/>
              </a:rPr>
              <a:t> </a:t>
            </a:r>
            <a:r>
              <a:rPr lang="sr-Latn-CS" sz="2800" dirty="0">
                <a:solidFill>
                  <a:srgbClr val="002060"/>
                </a:solidFill>
                <a:latin typeface="+mn-lt"/>
              </a:rPr>
              <a:t>-</a:t>
            </a:r>
            <a:r>
              <a:rPr lang="en-US" sz="2800" dirty="0">
                <a:solidFill>
                  <a:srgbClr val="002060"/>
                </a:solidFill>
                <a:latin typeface="+mn-lt"/>
              </a:rPr>
              <a:t> </a:t>
            </a:r>
            <a:r>
              <a:rPr lang="sr-Latn-CS" sz="2800" dirty="0">
                <a:solidFill>
                  <a:srgbClr val="002060"/>
                </a:solidFill>
                <a:latin typeface="+mn-lt"/>
              </a:rPr>
              <a:t>skeletnih poremećaja</a:t>
            </a:r>
            <a:r>
              <a:rPr lang="en-US" sz="2800" dirty="0">
                <a:solidFill>
                  <a:srgbClr val="002060"/>
                </a:solidFill>
                <a:latin typeface="+mn-lt"/>
              </a:rPr>
              <a:t>.</a:t>
            </a:r>
            <a:endParaRPr lang="sr-Latn-CS" sz="2800" dirty="0">
              <a:solidFill>
                <a:srgbClr val="002060"/>
              </a:solidFill>
              <a:latin typeface="+mn-lt"/>
            </a:endParaRPr>
          </a:p>
          <a:p>
            <a:pPr marL="457200" indent="-457200" algn="just" eaLnBrk="1" hangingPunct="1">
              <a:spcAft>
                <a:spcPct val="30000"/>
              </a:spcAft>
              <a:buClr>
                <a:srgbClr val="FF9933"/>
              </a:buClr>
              <a:buSzPct val="70000"/>
              <a:buFont typeface="Arial" pitchFamily="34" charset="0"/>
              <a:buChar char="•"/>
              <a:defRPr/>
            </a:pPr>
            <a:r>
              <a:rPr lang="sr-Latn-CS" sz="2800" b="1" dirty="0">
                <a:solidFill>
                  <a:srgbClr val="002060"/>
                </a:solidFill>
                <a:latin typeface="+mn-lt"/>
              </a:rPr>
              <a:t>Ergonomski rizik </a:t>
            </a:r>
            <a:r>
              <a:rPr lang="sr-Latn-CS" sz="2800" dirty="0">
                <a:solidFill>
                  <a:srgbClr val="002060"/>
                </a:solidFill>
                <a:latin typeface="+mn-lt"/>
              </a:rPr>
              <a:t>odnosi se na fizičke stresogene faktore i uslove radnog mesta koji u sebi nose rizik od oštećenja ili oboljenja mišićno</a:t>
            </a:r>
            <a:r>
              <a:rPr lang="en-US" sz="2800" dirty="0">
                <a:solidFill>
                  <a:srgbClr val="002060"/>
                </a:solidFill>
                <a:latin typeface="+mn-lt"/>
              </a:rPr>
              <a:t> </a:t>
            </a:r>
            <a:r>
              <a:rPr lang="sr-Latn-CS" sz="2800" dirty="0">
                <a:solidFill>
                  <a:srgbClr val="002060"/>
                </a:solidFill>
                <a:latin typeface="+mn-lt"/>
              </a:rPr>
              <a:t>-</a:t>
            </a:r>
            <a:r>
              <a:rPr lang="en-US" sz="2800" dirty="0">
                <a:solidFill>
                  <a:srgbClr val="002060"/>
                </a:solidFill>
                <a:latin typeface="+mn-lt"/>
              </a:rPr>
              <a:t> </a:t>
            </a:r>
            <a:r>
              <a:rPr lang="sr-Latn-CS" sz="2800" dirty="0">
                <a:solidFill>
                  <a:srgbClr val="002060"/>
                </a:solidFill>
                <a:latin typeface="+mn-lt"/>
              </a:rPr>
              <a:t>skeletnog sistema operat</a:t>
            </a:r>
            <a:r>
              <a:rPr lang="en-US" sz="2800" dirty="0">
                <a:solidFill>
                  <a:srgbClr val="002060"/>
                </a:solidFill>
                <a:latin typeface="+mn-lt"/>
              </a:rPr>
              <a:t>e</a:t>
            </a:r>
            <a:r>
              <a:rPr lang="sr-Latn-CS" sz="2800" dirty="0">
                <a:solidFill>
                  <a:srgbClr val="002060"/>
                </a:solidFill>
                <a:latin typeface="+mn-lt"/>
              </a:rPr>
              <a:t>ra</a:t>
            </a:r>
            <a:r>
              <a:rPr lang="en-US" sz="2800" dirty="0">
                <a:solidFill>
                  <a:srgbClr val="002060"/>
                </a:solidFill>
                <a:latin typeface="+mn-lt"/>
              </a:rPr>
              <a:t>.</a:t>
            </a:r>
            <a:r>
              <a:rPr lang="sr-Latn-CS" sz="2800" dirty="0">
                <a:solidFill>
                  <a:srgbClr val="002060"/>
                </a:solidFill>
                <a:latin typeface="+mn-lt"/>
              </a:rPr>
              <a:t> </a:t>
            </a:r>
          </a:p>
          <a:p>
            <a:pPr marL="457200" indent="-457200" algn="just" eaLnBrk="1" hangingPunct="1">
              <a:spcAft>
                <a:spcPct val="30000"/>
              </a:spcAft>
              <a:buClr>
                <a:srgbClr val="FF9933"/>
              </a:buClr>
              <a:buSzPct val="70000"/>
              <a:buFont typeface="Arial" pitchFamily="34" charset="0"/>
              <a:buChar char="•"/>
              <a:defRPr/>
            </a:pPr>
            <a:r>
              <a:rPr lang="sr-Latn-CS" sz="2800" dirty="0">
                <a:solidFill>
                  <a:srgbClr val="002060"/>
                </a:solidFill>
                <a:latin typeface="+mn-lt"/>
              </a:rPr>
              <a:t>Generalno, ergonomski rizik je prisutan uvek kada zahtevi posla prevazilaze mogućnosti operat</a:t>
            </a:r>
            <a:r>
              <a:rPr lang="en-US" sz="2800" dirty="0">
                <a:solidFill>
                  <a:srgbClr val="002060"/>
                </a:solidFill>
                <a:latin typeface="+mn-lt"/>
              </a:rPr>
              <a:t>e</a:t>
            </a:r>
            <a:r>
              <a:rPr lang="sr-Latn-CS" sz="2800" dirty="0">
                <a:solidFill>
                  <a:srgbClr val="002060"/>
                </a:solidFill>
                <a:latin typeface="+mn-lt"/>
              </a:rPr>
              <a:t>ra da izvrši radni zadatak</a:t>
            </a:r>
            <a:r>
              <a:rPr lang="en-US" sz="2800" dirty="0">
                <a:solidFill>
                  <a:srgbClr val="002060"/>
                </a:solidFill>
                <a:latin typeface="+mn-lt"/>
              </a:rPr>
              <a:t>.</a:t>
            </a: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8313" y="347663"/>
            <a:ext cx="8229600" cy="719137"/>
          </a:xfrm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ctr" eaLnBrk="1" hangingPunct="1">
              <a:defRPr/>
            </a:pPr>
            <a:r>
              <a:rPr lang="sr-Latn-CS" sz="3200" b="1" dirty="0">
                <a:solidFill>
                  <a:schemeClr val="folHlink"/>
                </a:solidFill>
                <a:latin typeface="+mj-lt"/>
              </a:rPr>
              <a:t>FAKTORI RIZIKA  ZA</a:t>
            </a:r>
            <a:r>
              <a:rPr lang="sr-Latn-CS" sz="3200" dirty="0">
                <a:solidFill>
                  <a:schemeClr val="folHlink"/>
                </a:solidFill>
                <a:latin typeface="+mj-lt"/>
              </a:rPr>
              <a:t> </a:t>
            </a:r>
            <a:r>
              <a:rPr lang="sr-Latn-CS" sz="3200" b="1" dirty="0">
                <a:solidFill>
                  <a:schemeClr val="folHlink"/>
                </a:solidFill>
                <a:latin typeface="+mj-lt"/>
              </a:rPr>
              <a:t>RUMSP</a:t>
            </a:r>
            <a:endParaRPr lang="en-US" sz="3200" b="1" dirty="0">
              <a:solidFill>
                <a:schemeClr val="folHlink"/>
              </a:solidFill>
              <a:latin typeface="+mj-lt"/>
            </a:endParaRP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0825" y="1125538"/>
            <a:ext cx="8570913" cy="5111750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342900" indent="-342900" algn="just" eaLnBrk="1" hangingPunct="1">
              <a:lnSpc>
                <a:spcPct val="90000"/>
              </a:lnSpc>
              <a:spcAft>
                <a:spcPct val="30000"/>
              </a:spcAft>
              <a:buClr>
                <a:srgbClr val="FF9933"/>
              </a:buClr>
              <a:buSzPct val="70000"/>
              <a:buFont typeface="Arial" pitchFamily="34" charset="0"/>
              <a:buChar char="•"/>
              <a:defRPr/>
            </a:pPr>
            <a:r>
              <a:rPr lang="sr-Latn-CS" dirty="0">
                <a:solidFill>
                  <a:srgbClr val="C00000"/>
                </a:solidFill>
              </a:rPr>
              <a:t>Najčešće je za nastanak mišićno-skeletnih poremećaja odgovorno više faktora rizika, pri čemu sinergetsko dejstvo različitih faktora usložnjava rizik</a:t>
            </a:r>
            <a:r>
              <a:rPr lang="en-US" dirty="0">
                <a:solidFill>
                  <a:srgbClr val="C00000"/>
                </a:solidFill>
              </a:rPr>
              <a:t>.</a:t>
            </a:r>
            <a:r>
              <a:rPr lang="sr-Latn-CS" dirty="0">
                <a:solidFill>
                  <a:srgbClr val="C00000"/>
                </a:solidFill>
              </a:rPr>
              <a:t> </a:t>
            </a:r>
          </a:p>
          <a:p>
            <a:pPr marL="342900" indent="-342900" algn="just" eaLnBrk="1" hangingPunct="1">
              <a:lnSpc>
                <a:spcPct val="90000"/>
              </a:lnSpc>
              <a:spcAft>
                <a:spcPct val="30000"/>
              </a:spcAft>
              <a:buClr>
                <a:srgbClr val="FF9933"/>
              </a:buClr>
              <a:buSzPct val="70000"/>
              <a:buFont typeface="Arial" pitchFamily="34" charset="0"/>
              <a:buChar char="•"/>
              <a:defRPr/>
            </a:pPr>
            <a:r>
              <a:rPr lang="sr-Latn-CS" dirty="0">
                <a:solidFill>
                  <a:srgbClr val="002060"/>
                </a:solidFill>
              </a:rPr>
              <a:t>Samo prisustvo, tj. izloženost faktorima rizika nije dovoljno za nastanak RUMSP, ali je važno utvrditi sve faktore rizika prisutne na određenom radnom mestu. Veza izloženost-odgovor odnosi se na nastanak oboljenja zavisno od intenziteta, učestalosti ili trajanja izloženosti kao i od kombinacije sva tri faktora.</a:t>
            </a:r>
          </a:p>
          <a:p>
            <a:pPr algn="just" eaLnBrk="1" hangingPunct="1">
              <a:lnSpc>
                <a:spcPct val="90000"/>
              </a:lnSpc>
              <a:spcAft>
                <a:spcPct val="30000"/>
              </a:spcAft>
              <a:buClr>
                <a:srgbClr val="FF9933"/>
              </a:buClr>
              <a:buSzPct val="70000"/>
              <a:defRPr/>
            </a:pPr>
            <a:endParaRPr lang="en-US" dirty="0">
              <a:solidFill>
                <a:schemeClr val="hlink"/>
              </a:solidFill>
              <a:latin typeface="Verdana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427278"/>
              </p:ext>
            </p:extLst>
          </p:nvPr>
        </p:nvGraphicFramePr>
        <p:xfrm>
          <a:off x="1" y="4419600"/>
          <a:ext cx="9143999" cy="24384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972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10441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91380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42605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493084">
                <a:tc>
                  <a:txBody>
                    <a:bodyPr/>
                    <a:lstStyle/>
                    <a:p>
                      <a:r>
                        <a:rPr lang="sr-Latn-CS" b="1" dirty="0">
                          <a:solidFill>
                            <a:srgbClr val="002060"/>
                          </a:solidFill>
                        </a:rPr>
                        <a:t>Faktor rizika</a:t>
                      </a:r>
                      <a:endParaRPr lang="en-US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b="1" dirty="0">
                          <a:solidFill>
                            <a:srgbClr val="002060"/>
                          </a:solidFill>
                        </a:rPr>
                        <a:t>Intenzitet</a:t>
                      </a:r>
                      <a:endParaRPr lang="en-US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b="1" dirty="0">
                          <a:solidFill>
                            <a:srgbClr val="002060"/>
                          </a:solidFill>
                        </a:rPr>
                        <a:t>Učestalost</a:t>
                      </a:r>
                      <a:endParaRPr lang="en-US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b="1" dirty="0">
                          <a:solidFill>
                            <a:srgbClr val="002060"/>
                          </a:solidFill>
                        </a:rPr>
                        <a:t>Trajanje</a:t>
                      </a:r>
                      <a:endParaRPr lang="en-US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48439">
                <a:tc>
                  <a:txBody>
                    <a:bodyPr/>
                    <a:lstStyle/>
                    <a:p>
                      <a:r>
                        <a:rPr lang="sr-Latn-CS" b="1" dirty="0">
                          <a:solidFill>
                            <a:srgbClr val="002060"/>
                          </a:solidFill>
                        </a:rPr>
                        <a:t>Sila </a:t>
                      </a:r>
                      <a:endParaRPr lang="en-US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 b="1" dirty="0">
                          <a:solidFill>
                            <a:srgbClr val="002060"/>
                          </a:solidFill>
                          <a:latin typeface="Arial"/>
                          <a:ea typeface="Arial Unicode MS"/>
                        </a:rPr>
                        <a:t>Stvorena ili primenjena sila</a:t>
                      </a:r>
                      <a:endParaRPr lang="en-US" sz="1600" b="1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 b="1" dirty="0">
                          <a:solidFill>
                            <a:srgbClr val="002060"/>
                          </a:solidFill>
                          <a:latin typeface="Arial"/>
                          <a:ea typeface="Arial Unicode MS"/>
                        </a:rPr>
                        <a:t>Učestalost primene sile</a:t>
                      </a:r>
                      <a:endParaRPr lang="en-US" sz="1600" b="1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 b="1">
                          <a:solidFill>
                            <a:srgbClr val="002060"/>
                          </a:solidFill>
                          <a:latin typeface="Arial"/>
                          <a:ea typeface="Arial Unicode MS"/>
                        </a:rPr>
                        <a:t>Dužina trajanja primene sile</a:t>
                      </a:r>
                      <a:endParaRPr lang="en-US" sz="1600" b="1">
                        <a:solidFill>
                          <a:srgbClr val="00206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48439">
                <a:tc>
                  <a:txBody>
                    <a:bodyPr/>
                    <a:lstStyle/>
                    <a:p>
                      <a:r>
                        <a:rPr lang="sr-Latn-CS" b="1" dirty="0">
                          <a:solidFill>
                            <a:srgbClr val="002060"/>
                          </a:solidFill>
                        </a:rPr>
                        <a:t>Položaj</a:t>
                      </a:r>
                      <a:endParaRPr lang="en-US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 b="1" dirty="0">
                          <a:solidFill>
                            <a:srgbClr val="002060"/>
                          </a:solidFill>
                          <a:latin typeface="Arial"/>
                          <a:ea typeface="Arial Unicode MS"/>
                        </a:rPr>
                        <a:t>Ugao zgloba</a:t>
                      </a:r>
                      <a:endParaRPr lang="en-US" sz="1600" b="1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 b="1" dirty="0">
                          <a:solidFill>
                            <a:srgbClr val="002060"/>
                          </a:solidFill>
                          <a:latin typeface="Arial"/>
                          <a:ea typeface="Arial Unicode MS"/>
                        </a:rPr>
                        <a:t>Učestalost određenog položaja</a:t>
                      </a:r>
                      <a:endParaRPr lang="en-US" sz="1600" b="1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 b="1">
                          <a:solidFill>
                            <a:srgbClr val="002060"/>
                          </a:solidFill>
                          <a:latin typeface="Arial"/>
                          <a:ea typeface="Arial Unicode MS"/>
                        </a:rPr>
                        <a:t>Vreme održavanja određenog položaja</a:t>
                      </a:r>
                      <a:endParaRPr lang="en-US" sz="1600" b="1">
                        <a:solidFill>
                          <a:srgbClr val="00206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48439">
                <a:tc>
                  <a:txBody>
                    <a:bodyPr/>
                    <a:lstStyle/>
                    <a:p>
                      <a:r>
                        <a:rPr lang="sr-Latn-CS" b="1" dirty="0">
                          <a:solidFill>
                            <a:srgbClr val="002060"/>
                          </a:solidFill>
                        </a:rPr>
                        <a:t>Vibracije</a:t>
                      </a:r>
                      <a:endParaRPr lang="en-US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 b="1" dirty="0">
                          <a:solidFill>
                            <a:srgbClr val="002060"/>
                          </a:solidFill>
                          <a:latin typeface="Arial"/>
                          <a:ea typeface="Arial Unicode MS"/>
                        </a:rPr>
                        <a:t>Ubrzanje</a:t>
                      </a:r>
                      <a:endParaRPr lang="en-US" sz="1600" b="1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 b="1" dirty="0">
                          <a:solidFill>
                            <a:srgbClr val="002060"/>
                          </a:solidFill>
                          <a:latin typeface="Arial"/>
                          <a:ea typeface="Arial Unicode MS"/>
                        </a:rPr>
                        <a:t>Učestalost nastanka vibracija</a:t>
                      </a:r>
                      <a:endParaRPr lang="en-US" sz="1600" b="1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 b="1" dirty="0">
                          <a:solidFill>
                            <a:srgbClr val="002060"/>
                          </a:solidFill>
                          <a:latin typeface="Arial"/>
                          <a:ea typeface="Arial Unicode MS"/>
                        </a:rPr>
                        <a:t>Vreme izloženosti vibracijama</a:t>
                      </a:r>
                      <a:endParaRPr lang="en-US" sz="1600" b="1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8313" y="260350"/>
            <a:ext cx="8229600" cy="865188"/>
          </a:xfrm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ctr" eaLnBrk="1" hangingPunct="1">
              <a:defRPr/>
            </a:pPr>
            <a:r>
              <a:rPr lang="sr-Latn-CS" sz="3200" b="1" dirty="0">
                <a:solidFill>
                  <a:schemeClr val="folHlink"/>
                </a:solidFill>
                <a:latin typeface="+mj-lt"/>
              </a:rPr>
              <a:t>FAKTORI RIZIKA  ZA</a:t>
            </a:r>
            <a:r>
              <a:rPr lang="sr-Latn-CS" sz="3200" dirty="0">
                <a:solidFill>
                  <a:schemeClr val="folHlink"/>
                </a:solidFill>
                <a:latin typeface="+mj-lt"/>
              </a:rPr>
              <a:t> </a:t>
            </a:r>
            <a:r>
              <a:rPr lang="sr-Latn-CS" sz="3200" b="1" dirty="0">
                <a:solidFill>
                  <a:schemeClr val="folHlink"/>
                </a:solidFill>
                <a:latin typeface="+mj-lt"/>
              </a:rPr>
              <a:t>RUMSP</a:t>
            </a:r>
            <a:endParaRPr lang="en-US" sz="3200" b="1" dirty="0">
              <a:solidFill>
                <a:schemeClr val="folHlink"/>
              </a:solidFill>
              <a:latin typeface="+mj-lt"/>
            </a:endParaRP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0825" y="1524001"/>
            <a:ext cx="8570913" cy="5334000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342900" indent="-342900" algn="just" eaLnBrk="1" hangingPunct="1">
              <a:lnSpc>
                <a:spcPct val="90000"/>
              </a:lnSpc>
              <a:spcAft>
                <a:spcPct val="30000"/>
              </a:spcAft>
              <a:buClr>
                <a:srgbClr val="FF9933"/>
              </a:buClr>
              <a:buSzPct val="70000"/>
              <a:buFont typeface="Arial" pitchFamily="34" charset="0"/>
              <a:buChar char="•"/>
              <a:defRPr/>
            </a:pPr>
            <a:r>
              <a:rPr lang="sr-Latn-CS" sz="2400" dirty="0">
                <a:solidFill>
                  <a:srgbClr val="002060"/>
                </a:solidFill>
                <a:latin typeface="+mn-lt"/>
              </a:rPr>
              <a:t>Postoji mnogo, kako profesionalnih, tako i neprofesionalnih uzroka, mada</a:t>
            </a:r>
            <a:r>
              <a:rPr lang="en-US" sz="2400" dirty="0">
                <a:solidFill>
                  <a:srgbClr val="002060"/>
                </a:solidFill>
                <a:latin typeface="+mn-lt"/>
              </a:rPr>
              <a:t> </a:t>
            </a:r>
            <a:r>
              <a:rPr lang="sr-Latn-CS" sz="2400" dirty="0">
                <a:solidFill>
                  <a:srgbClr val="002060"/>
                </a:solidFill>
                <a:latin typeface="+mn-lt"/>
              </a:rPr>
              <a:t>još uvek ne postoji saglasnost, ni oko samih faktora rizika ni oko njihovog grupisanja u određene kategorije</a:t>
            </a:r>
            <a:r>
              <a:rPr lang="en-US" sz="2400" dirty="0">
                <a:solidFill>
                  <a:srgbClr val="002060"/>
                </a:solidFill>
                <a:latin typeface="+mn-lt"/>
              </a:rPr>
              <a:t>.</a:t>
            </a:r>
            <a:endParaRPr lang="sr-Latn-CS" sz="2400" dirty="0">
              <a:solidFill>
                <a:srgbClr val="002060"/>
              </a:solidFill>
              <a:latin typeface="+mn-lt"/>
            </a:endParaRPr>
          </a:p>
          <a:p>
            <a:pPr marL="342900" indent="-342900" algn="just" eaLnBrk="1" hangingPunct="1">
              <a:lnSpc>
                <a:spcPct val="90000"/>
              </a:lnSpc>
              <a:spcAft>
                <a:spcPct val="30000"/>
              </a:spcAft>
              <a:buClr>
                <a:srgbClr val="FF9933"/>
              </a:buClr>
              <a:buSzPct val="70000"/>
              <a:buFont typeface="Arial" pitchFamily="34" charset="0"/>
              <a:buChar char="•"/>
              <a:defRPr/>
            </a:pPr>
            <a:r>
              <a:rPr lang="sr-Latn-CS" sz="2400" dirty="0">
                <a:solidFill>
                  <a:srgbClr val="002060"/>
                </a:solidFill>
                <a:latin typeface="+mn-lt"/>
              </a:rPr>
              <a:t>Generalno se može izvršiti podela faktora rizika na:</a:t>
            </a:r>
          </a:p>
          <a:p>
            <a:pPr marL="1379538" algn="just" eaLnBrk="1" hangingPunct="1">
              <a:lnSpc>
                <a:spcPct val="150000"/>
              </a:lnSpc>
              <a:spcAft>
                <a:spcPct val="30000"/>
              </a:spcAft>
              <a:buClr>
                <a:srgbClr val="FFC000"/>
              </a:buClr>
              <a:buSzPct val="70000"/>
              <a:buFont typeface="Wingdings" pitchFamily="2" charset="2"/>
              <a:buChar char="Ø"/>
              <a:defRPr/>
            </a:pPr>
            <a:r>
              <a:rPr lang="sr-Latn-CS" sz="2400" dirty="0">
                <a:solidFill>
                  <a:srgbClr val="002060"/>
                </a:solidFill>
                <a:effectLst/>
                <a:latin typeface="+mn-lt"/>
              </a:rPr>
              <a:t>Faktore rizika radnog mesta/rada</a:t>
            </a:r>
            <a:r>
              <a:rPr lang="en-US" dirty="0">
                <a:solidFill>
                  <a:srgbClr val="002060"/>
                </a:solidFill>
              </a:rPr>
              <a:t>;</a:t>
            </a:r>
            <a:r>
              <a:rPr lang="sr-Latn-CS" sz="2400" dirty="0">
                <a:solidFill>
                  <a:srgbClr val="002060"/>
                </a:solidFill>
                <a:effectLst/>
                <a:latin typeface="+mn-lt"/>
              </a:rPr>
              <a:t> </a:t>
            </a:r>
          </a:p>
          <a:p>
            <a:pPr marL="1379538" algn="just" eaLnBrk="1" hangingPunct="1">
              <a:lnSpc>
                <a:spcPct val="150000"/>
              </a:lnSpc>
              <a:spcAft>
                <a:spcPct val="30000"/>
              </a:spcAft>
              <a:buClr>
                <a:srgbClr val="FFC000"/>
              </a:buClr>
              <a:buSzPct val="70000"/>
              <a:buFont typeface="Wingdings" pitchFamily="2" charset="2"/>
              <a:buChar char="Ø"/>
              <a:defRPr/>
            </a:pPr>
            <a:r>
              <a:rPr lang="sr-Latn-CS" sz="2400" dirty="0">
                <a:solidFill>
                  <a:srgbClr val="002060"/>
                </a:solidFill>
                <a:effectLst/>
                <a:latin typeface="+mn-lt"/>
              </a:rPr>
              <a:t>Organizacione faktor</a:t>
            </a:r>
            <a:r>
              <a:rPr lang="en-US" sz="2400" dirty="0">
                <a:solidFill>
                  <a:srgbClr val="002060"/>
                </a:solidFill>
                <a:effectLst/>
                <a:latin typeface="+mn-lt"/>
              </a:rPr>
              <a:t>e</a:t>
            </a:r>
            <a:r>
              <a:rPr lang="sr-Latn-CS" sz="2400" dirty="0">
                <a:solidFill>
                  <a:srgbClr val="002060"/>
                </a:solidFill>
                <a:effectLst/>
                <a:latin typeface="+mn-lt"/>
              </a:rPr>
              <a:t> rizika;</a:t>
            </a:r>
          </a:p>
          <a:p>
            <a:pPr marL="1379538" algn="just" eaLnBrk="1" hangingPunct="1">
              <a:lnSpc>
                <a:spcPct val="150000"/>
              </a:lnSpc>
              <a:spcAft>
                <a:spcPct val="30000"/>
              </a:spcAft>
              <a:buClr>
                <a:srgbClr val="FFC000"/>
              </a:buClr>
              <a:buSzPct val="70000"/>
              <a:buFont typeface="Wingdings" pitchFamily="2" charset="2"/>
              <a:buChar char="Ø"/>
              <a:defRPr/>
            </a:pPr>
            <a:r>
              <a:rPr lang="sr-Latn-CS" sz="2400" dirty="0">
                <a:solidFill>
                  <a:srgbClr val="002060"/>
                </a:solidFill>
                <a:effectLst/>
                <a:latin typeface="+mn-lt"/>
              </a:rPr>
              <a:t>Psihosocijalne faktore rizika; i</a:t>
            </a:r>
          </a:p>
          <a:p>
            <a:pPr marL="1379538" algn="just" eaLnBrk="1" hangingPunct="1">
              <a:lnSpc>
                <a:spcPct val="150000"/>
              </a:lnSpc>
              <a:spcAft>
                <a:spcPct val="30000"/>
              </a:spcAft>
              <a:buClr>
                <a:srgbClr val="FFC000"/>
              </a:buClr>
              <a:buSzPct val="70000"/>
              <a:buFont typeface="Wingdings" pitchFamily="2" charset="2"/>
              <a:buChar char="Ø"/>
              <a:defRPr/>
            </a:pPr>
            <a:r>
              <a:rPr lang="sr-Latn-CS" sz="2400" dirty="0">
                <a:solidFill>
                  <a:srgbClr val="002060"/>
                </a:solidFill>
                <a:effectLst/>
                <a:latin typeface="+mn-lt"/>
              </a:rPr>
              <a:t>Individualne faktore rizika.</a:t>
            </a:r>
          </a:p>
          <a:p>
            <a:pPr eaLnBrk="1" hangingPunct="1">
              <a:lnSpc>
                <a:spcPct val="90000"/>
              </a:lnSpc>
              <a:spcAft>
                <a:spcPct val="30000"/>
              </a:spcAft>
              <a:defRPr/>
            </a:pPr>
            <a:endParaRPr lang="en-US" sz="1600" dirty="0">
              <a:latin typeface="Verdana" pitchFamily="34" charset="0"/>
            </a:endParaRP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0825" y="260350"/>
            <a:ext cx="8642350" cy="1008063"/>
          </a:xfrm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sr-Latn-CS" sz="3200" b="1" dirty="0">
                <a:solidFill>
                  <a:schemeClr val="folHlink"/>
                </a:solidFill>
                <a:latin typeface="+mj-lt"/>
              </a:rPr>
              <a:t>FAKTORI RIZIKA RADNOG MESTA / RADA</a:t>
            </a:r>
            <a:endParaRPr lang="en-US" sz="3200" b="1" dirty="0">
              <a:solidFill>
                <a:schemeClr val="folHlink"/>
              </a:solidFill>
              <a:latin typeface="+mj-lt"/>
            </a:endParaRP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512" y="1412776"/>
            <a:ext cx="8893175" cy="4895850"/>
          </a:xfrm>
          <a:solidFill>
            <a:schemeClr val="bg1"/>
          </a:solidFill>
        </p:spPr>
        <p:txBody>
          <a:bodyPr>
            <a:noAutofit/>
          </a:bodyPr>
          <a:lstStyle/>
          <a:p>
            <a:pPr algn="just" eaLnBrk="1" hangingPunct="1">
              <a:spcAft>
                <a:spcPts val="0"/>
              </a:spcAft>
              <a:buClr>
                <a:srgbClr val="FF9933"/>
              </a:buClr>
              <a:buSzPct val="70000"/>
              <a:defRPr/>
            </a:pPr>
            <a:r>
              <a:rPr lang="sr-Latn-CS" dirty="0">
                <a:solidFill>
                  <a:srgbClr val="002060"/>
                </a:solidFill>
                <a:latin typeface="+mn-lt"/>
              </a:rPr>
              <a:t>Definišu se kao radnje na radnom mestu, uslovi rada ili kombinacija radnji i uslova koji mogu uzrokovati ili pogoršati mišićno-skeletne poremećaje. Značajni faktori iz ove grupe su: </a:t>
            </a:r>
          </a:p>
          <a:p>
            <a:pPr marL="1143000" indent="-288925" algn="just" eaLnBrk="1" hangingPunct="1">
              <a:spcAft>
                <a:spcPts val="0"/>
              </a:spcAft>
              <a:buClr>
                <a:srgbClr val="FF9933"/>
              </a:buClr>
              <a:buSzPct val="70000"/>
              <a:buFont typeface="Wingdings" pitchFamily="2" charset="2"/>
              <a:buChar char="q"/>
              <a:defRPr/>
            </a:pPr>
            <a:r>
              <a:rPr lang="sr-Latn-CS" dirty="0">
                <a:solidFill>
                  <a:srgbClr val="002060"/>
                </a:solidFill>
                <a:latin typeface="+mn-lt"/>
              </a:rPr>
              <a:t>ponavljanje;</a:t>
            </a:r>
          </a:p>
          <a:p>
            <a:pPr marL="1143000" indent="-288925" algn="just" eaLnBrk="1" hangingPunct="1">
              <a:spcAft>
                <a:spcPts val="0"/>
              </a:spcAft>
              <a:buClr>
                <a:srgbClr val="FF9933"/>
              </a:buClr>
              <a:buSzPct val="70000"/>
              <a:buFont typeface="Wingdings" pitchFamily="2" charset="2"/>
              <a:buChar char="q"/>
              <a:defRPr/>
            </a:pPr>
            <a:r>
              <a:rPr lang="sr-Latn-CS" dirty="0">
                <a:solidFill>
                  <a:srgbClr val="002060"/>
                </a:solidFill>
                <a:latin typeface="+mn-lt"/>
              </a:rPr>
              <a:t>snažan ili dugotrajan napor (prekomerna sila);</a:t>
            </a:r>
          </a:p>
          <a:p>
            <a:pPr marL="1143000" indent="-288925" algn="just" eaLnBrk="1" hangingPunct="1">
              <a:spcAft>
                <a:spcPts val="0"/>
              </a:spcAft>
              <a:buClr>
                <a:srgbClr val="FF9933"/>
              </a:buClr>
              <a:buSzPct val="70000"/>
              <a:buFont typeface="Wingdings" pitchFamily="2" charset="2"/>
              <a:buChar char="q"/>
              <a:defRPr/>
            </a:pPr>
            <a:r>
              <a:rPr lang="sr-Latn-CS" dirty="0">
                <a:solidFill>
                  <a:srgbClr val="002060"/>
                </a:solidFill>
                <a:latin typeface="+mn-lt"/>
              </a:rPr>
              <a:t>statički ili neudoban radni položaj;</a:t>
            </a:r>
          </a:p>
          <a:p>
            <a:pPr marL="1143000" indent="-288925" algn="just" eaLnBrk="1" hangingPunct="1">
              <a:spcAft>
                <a:spcPts val="0"/>
              </a:spcAft>
              <a:buClr>
                <a:srgbClr val="FF9933"/>
              </a:buClr>
              <a:buSzPct val="70000"/>
              <a:buFont typeface="Wingdings" pitchFamily="2" charset="2"/>
              <a:buChar char="q"/>
              <a:defRPr/>
            </a:pPr>
            <a:r>
              <a:rPr lang="sr-Latn-CS" dirty="0">
                <a:solidFill>
                  <a:srgbClr val="002060"/>
                </a:solidFill>
                <a:latin typeface="+mn-lt"/>
              </a:rPr>
              <a:t>neergonomski dizajn (elemenata radnog mesta, alata, mašina i sl.);</a:t>
            </a:r>
          </a:p>
          <a:p>
            <a:pPr marL="1143000" indent="-288925" algn="just" eaLnBrk="1" hangingPunct="1">
              <a:spcAft>
                <a:spcPts val="0"/>
              </a:spcAft>
              <a:buClr>
                <a:srgbClr val="FF9933"/>
              </a:buClr>
              <a:buSzPct val="70000"/>
              <a:buFont typeface="Wingdings" pitchFamily="2" charset="2"/>
              <a:buChar char="q"/>
              <a:defRPr/>
            </a:pPr>
            <a:r>
              <a:rPr lang="sr-Latn-CS" dirty="0">
                <a:solidFill>
                  <a:srgbClr val="002060"/>
                </a:solidFill>
                <a:latin typeface="+mn-lt"/>
              </a:rPr>
              <a:t>kontaktni stres;</a:t>
            </a:r>
          </a:p>
          <a:p>
            <a:pPr marL="1143000" indent="-288925" algn="just" eaLnBrk="1" hangingPunct="1">
              <a:spcAft>
                <a:spcPts val="0"/>
              </a:spcAft>
              <a:buClr>
                <a:srgbClr val="FF9933"/>
              </a:buClr>
              <a:buSzPct val="70000"/>
              <a:buFont typeface="Wingdings" pitchFamily="2" charset="2"/>
              <a:buChar char="q"/>
              <a:defRPr/>
            </a:pPr>
            <a:r>
              <a:rPr lang="sr-Latn-CS" dirty="0">
                <a:solidFill>
                  <a:srgbClr val="002060"/>
                </a:solidFill>
                <a:latin typeface="+mn-lt"/>
              </a:rPr>
              <a:t>vibracije (lokalnog ili opšteg tipa);</a:t>
            </a:r>
          </a:p>
          <a:p>
            <a:pPr marL="1143000" indent="-288925" algn="just" eaLnBrk="1" hangingPunct="1">
              <a:spcAft>
                <a:spcPts val="0"/>
              </a:spcAft>
              <a:buClr>
                <a:srgbClr val="FF9933"/>
              </a:buClr>
              <a:buSzPct val="70000"/>
              <a:buFont typeface="Wingdings" pitchFamily="2" charset="2"/>
              <a:buChar char="q"/>
              <a:defRPr/>
            </a:pPr>
            <a:r>
              <a:rPr lang="sr-Latn-CS" dirty="0">
                <a:solidFill>
                  <a:srgbClr val="002060"/>
                </a:solidFill>
                <a:latin typeface="+mn-lt"/>
              </a:rPr>
              <a:t>ekstremne temperature (naročito niske)</a:t>
            </a:r>
            <a:r>
              <a:rPr lang="sr-Latn-RS" dirty="0">
                <a:solidFill>
                  <a:srgbClr val="002060"/>
                </a:solidFill>
              </a:rPr>
              <a:t>.</a:t>
            </a:r>
            <a:endParaRPr lang="en-US" dirty="0">
              <a:solidFill>
                <a:srgbClr val="002060"/>
              </a:solidFill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621060"/>
            <a:ext cx="9144000" cy="647700"/>
          </a:xfrm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sr-Latn-CS" sz="3600" b="1" dirty="0">
                <a:solidFill>
                  <a:srgbClr val="002060"/>
                </a:solidFill>
                <a:latin typeface="+mj-lt"/>
              </a:rPr>
              <a:t>Ponavljanje kao faktor rizika</a:t>
            </a:r>
            <a:endParaRPr lang="en-US" sz="3600" b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0825" y="1441450"/>
            <a:ext cx="8569325" cy="5416550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342900" indent="-342900" algn="just">
              <a:buClr>
                <a:srgbClr val="FFC000"/>
              </a:buClr>
              <a:buSzPct val="70000"/>
              <a:buFont typeface="Arial" pitchFamily="34" charset="0"/>
              <a:buChar char="•"/>
              <a:defRPr/>
            </a:pPr>
            <a:r>
              <a:rPr lang="sr-Latn-CS" sz="2400" dirty="0">
                <a:solidFill>
                  <a:srgbClr val="002060"/>
                </a:solidFill>
                <a:latin typeface="+mn-lt"/>
              </a:rPr>
              <a:t>Ponavljanje se može definisati kao ciklična i ponavljajuća radna aktivnost, koja uključuje ponavljajuće pokrete pojedinih delova tela. Ponavljanje se odnosi na zadatke ili seriju pokreta koji se izvršavaju iznova i iznova sa malim varijacijama u zadatom vremenu.</a:t>
            </a:r>
          </a:p>
          <a:p>
            <a:pPr marL="342900" indent="-342900" algn="just">
              <a:buClr>
                <a:srgbClr val="FFC000"/>
              </a:buClr>
              <a:buSzPct val="70000"/>
              <a:buFont typeface="Arial" pitchFamily="34" charset="0"/>
              <a:buChar char="•"/>
              <a:defRPr/>
            </a:pPr>
            <a:r>
              <a:rPr lang="sr-Latn-CS" sz="2400" dirty="0">
                <a:solidFill>
                  <a:srgbClr val="002060"/>
                </a:solidFill>
                <a:latin typeface="+mn-lt"/>
              </a:rPr>
              <a:t>Ako se radni zadaci ili pokreti ponavljaju često (na primer, svakih nekoliko sekundi) naprezanje mišića i tetiva se može akumulirati, što može dovesti do trajnog oštećenja tkiva. Tetive i mišići često se mogu oporaviti od efekata ponavljajućeg stresa, ukoliko između ponavljanja ima dovoljno vremena za odmor. </a:t>
            </a:r>
          </a:p>
          <a:p>
            <a:pPr marL="342900" indent="-342900" algn="just">
              <a:buClr>
                <a:srgbClr val="FFC000"/>
              </a:buClr>
              <a:buSzPct val="70000"/>
              <a:buFont typeface="Arial" pitchFamily="34" charset="0"/>
              <a:buChar char="•"/>
              <a:defRPr/>
            </a:pPr>
            <a:r>
              <a:rPr lang="sr-Latn-CS" sz="2400" dirty="0">
                <a:solidFill>
                  <a:srgbClr val="002060"/>
                </a:solidFill>
                <a:latin typeface="+mn-lt"/>
              </a:rPr>
              <a:t>Dužina trajanja odmora/oporavka igra važnu ulogu u ponavljajućem radu. </a:t>
            </a:r>
            <a:endParaRPr lang="en-US" sz="2400" dirty="0"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9512" y="332656"/>
            <a:ext cx="8642350" cy="647700"/>
          </a:xfrm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sr-Latn-CS" sz="3600" b="1" dirty="0">
                <a:solidFill>
                  <a:srgbClr val="7030A0"/>
                </a:solidFill>
                <a:latin typeface="+mj-lt"/>
              </a:rPr>
              <a:t>Ponavljanje kao faktor rizika</a:t>
            </a:r>
            <a:endParaRPr lang="en-US" sz="3600" b="1" dirty="0">
              <a:solidFill>
                <a:srgbClr val="7030A0"/>
              </a:solidFill>
              <a:latin typeface="+mj-lt"/>
            </a:endParaRP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838200"/>
            <a:ext cx="4648200" cy="5797550"/>
          </a:xfrm>
          <a:solidFill>
            <a:schemeClr val="bg1"/>
          </a:solidFill>
        </p:spPr>
        <p:txBody>
          <a:bodyPr>
            <a:noAutofit/>
          </a:bodyPr>
          <a:lstStyle/>
          <a:p>
            <a:pPr algn="just">
              <a:buClr>
                <a:srgbClr val="FFC000"/>
              </a:buClr>
              <a:buSzPct val="70000"/>
              <a:defRPr/>
            </a:pPr>
            <a:r>
              <a:rPr lang="sr-Latn-CS" sz="2200" dirty="0">
                <a:solidFill>
                  <a:srgbClr val="002060"/>
                </a:solidFill>
                <a:latin typeface="+mn-lt"/>
              </a:rPr>
              <a:t>Vreme oporavka može se proračunati na osnovu dijagrama, oduzimajući vreme trajanja napora ili vreme držanja predmeta od ukupnog vremena ciklusa. </a:t>
            </a:r>
            <a:endParaRPr lang="en-US" sz="2200" dirty="0">
              <a:solidFill>
                <a:srgbClr val="002060"/>
              </a:solidFill>
              <a:latin typeface="+mn-lt"/>
            </a:endParaRPr>
          </a:p>
          <a:p>
            <a:pPr algn="just">
              <a:buClr>
                <a:srgbClr val="FFC000"/>
              </a:buClr>
              <a:buSzPct val="70000"/>
              <a:defRPr/>
            </a:pPr>
            <a:r>
              <a:rPr lang="sr-Latn-CS" sz="2200" dirty="0">
                <a:solidFill>
                  <a:srgbClr val="002060"/>
                </a:solidFill>
                <a:latin typeface="+mn-lt"/>
              </a:rPr>
              <a:t>Na primer, zadatak koji zahteva mali fizički napor, ali je pri tome neophodno držanje u trajanju od 10 sekundi, zahtevaće vreme ciklusa od 12 sekundi, što omogućava 2 sekunde za oporavak tkiva. </a:t>
            </a:r>
            <a:endParaRPr lang="en-US" sz="2200" dirty="0">
              <a:solidFill>
                <a:srgbClr val="002060"/>
              </a:solidFill>
              <a:latin typeface="+mn-lt"/>
            </a:endParaRPr>
          </a:p>
          <a:p>
            <a:pPr algn="just">
              <a:buClr>
                <a:srgbClr val="FFC000"/>
              </a:buClr>
              <a:buSzPct val="70000"/>
              <a:defRPr/>
            </a:pPr>
            <a:r>
              <a:rPr lang="sr-Latn-CS" sz="2200" dirty="0">
                <a:solidFill>
                  <a:srgbClr val="002060"/>
                </a:solidFill>
                <a:latin typeface="+mn-lt"/>
              </a:rPr>
              <a:t>Ukoliko je za izvršenje zadatka potreban težak fizički napor, vreme držanja predmeta od 10 sekundi zahteva dužinu vremena ciklusa od 65 sekundi, što omogućava period oporavka mišića od 55 sekundi.</a:t>
            </a:r>
          </a:p>
          <a:p>
            <a:pPr algn="just">
              <a:defRPr/>
            </a:pPr>
            <a:endParaRPr lang="sr-Latn-CS" sz="2200" dirty="0">
              <a:latin typeface="+mn-lt"/>
            </a:endParaRPr>
          </a:p>
        </p:txBody>
      </p:sp>
      <p:pic>
        <p:nvPicPr>
          <p:cNvPr id="15364" name="Picture 4" descr="FFF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48200" y="2286000"/>
            <a:ext cx="4609182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1066800"/>
            <a:ext cx="8610600" cy="5181600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457200" indent="-457200" algn="just" eaLnBrk="1" hangingPunct="1">
              <a:spcAft>
                <a:spcPct val="40000"/>
              </a:spcAft>
              <a:buClr>
                <a:srgbClr val="FF9933"/>
              </a:buClr>
              <a:buSzPct val="70000"/>
              <a:buFont typeface="Arial" pitchFamily="34" charset="0"/>
              <a:buChar char="•"/>
              <a:defRPr/>
            </a:pPr>
            <a:r>
              <a:rPr lang="sr-Latn-CS" sz="2800" dirty="0">
                <a:solidFill>
                  <a:srgbClr val="002060"/>
                </a:solidFill>
              </a:rPr>
              <a:t>Poslednjih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sr-Latn-CS" sz="2800" dirty="0">
                <a:solidFill>
                  <a:srgbClr val="002060"/>
                </a:solidFill>
              </a:rPr>
              <a:t>dvadesetak godina razvijene zemlje su se suočile sa problemom porasta broja </a:t>
            </a:r>
            <a:r>
              <a:rPr lang="sr-Latn-CS" sz="2800" dirty="0">
                <a:solidFill>
                  <a:srgbClr val="C00000"/>
                </a:solidFill>
              </a:rPr>
              <a:t>radom uzrokovanih mišićno-skeletnih poremećaja (RUMSP)</a:t>
            </a:r>
            <a:r>
              <a:rPr lang="sr-Latn-CS" sz="2800" dirty="0">
                <a:solidFill>
                  <a:srgbClr val="002060"/>
                </a:solidFill>
              </a:rPr>
              <a:t>, koji su postali vodeća grupa profesionalnih oboljenja</a:t>
            </a:r>
            <a:r>
              <a:rPr lang="en-US" sz="2800" dirty="0">
                <a:solidFill>
                  <a:srgbClr val="002060"/>
                </a:solidFill>
              </a:rPr>
              <a:t>.</a:t>
            </a:r>
            <a:r>
              <a:rPr lang="sr-Latn-CS" sz="2800" dirty="0">
                <a:solidFill>
                  <a:srgbClr val="002060"/>
                </a:solidFill>
              </a:rPr>
              <a:t> </a:t>
            </a:r>
          </a:p>
          <a:p>
            <a:pPr marL="457200" indent="-457200" algn="just" eaLnBrk="1" hangingPunct="1">
              <a:spcAft>
                <a:spcPct val="40000"/>
              </a:spcAft>
              <a:buClr>
                <a:srgbClr val="FF9933"/>
              </a:buClr>
              <a:buSzPct val="70000"/>
              <a:buFont typeface="Arial" pitchFamily="34" charset="0"/>
              <a:buChar char="•"/>
              <a:defRPr/>
            </a:pPr>
            <a:r>
              <a:rPr lang="sr-Latn-CS" sz="2800" dirty="0">
                <a:solidFill>
                  <a:srgbClr val="002060"/>
                </a:solidFill>
              </a:rPr>
              <a:t>RUMSP predstavljaju veliki problem, kako u zdravstvenom, tako i u ekonomskom smislu</a:t>
            </a:r>
            <a:r>
              <a:rPr lang="en-US" sz="2800" dirty="0">
                <a:solidFill>
                  <a:srgbClr val="002060"/>
                </a:solidFill>
              </a:rPr>
              <a:t>.</a:t>
            </a:r>
            <a:endParaRPr lang="sr-Latn-CS" sz="2800" dirty="0">
              <a:solidFill>
                <a:srgbClr val="002060"/>
              </a:solidFill>
            </a:endParaRPr>
          </a:p>
          <a:p>
            <a:pPr marL="457200" indent="-457200" algn="just" eaLnBrk="1" hangingPunct="1">
              <a:spcAft>
                <a:spcPct val="40000"/>
              </a:spcAft>
              <a:buClr>
                <a:srgbClr val="FF9933"/>
              </a:buClr>
              <a:buSzPct val="70000"/>
              <a:buFont typeface="Arial" pitchFamily="34" charset="0"/>
              <a:buChar char="•"/>
              <a:defRPr/>
            </a:pPr>
            <a:r>
              <a:rPr lang="sr-Latn-CS" sz="2800" dirty="0">
                <a:solidFill>
                  <a:srgbClr val="002060"/>
                </a:solidFill>
              </a:rPr>
              <a:t>Ergonomija i primena ergonomskih principa je od krucijalnog značaja za rešavanje ovog problema</a:t>
            </a:r>
            <a:r>
              <a:rPr lang="en-US" sz="2800" dirty="0">
                <a:solidFill>
                  <a:srgbClr val="002060"/>
                </a:solidFill>
              </a:rPr>
              <a:t>.</a:t>
            </a:r>
            <a:endParaRPr lang="sr-Latn-CS" sz="2800" dirty="0">
              <a:solidFill>
                <a:srgbClr val="002060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sr-Latn-CS" sz="2800" dirty="0"/>
          </a:p>
          <a:p>
            <a:pPr eaLnBrk="1" hangingPunct="1">
              <a:lnSpc>
                <a:spcPct val="80000"/>
              </a:lnSpc>
              <a:defRPr/>
            </a:pPr>
            <a:endParaRPr lang="en-US" sz="2800" dirty="0"/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5288" y="489099"/>
            <a:ext cx="8229600" cy="1355725"/>
          </a:xfrm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ctr" eaLnBrk="1" hangingPunct="1">
              <a:defRPr/>
            </a:pPr>
            <a:r>
              <a:rPr lang="sr-Latn-CS" sz="3200" b="1" dirty="0">
                <a:solidFill>
                  <a:schemeClr val="folHlink"/>
                </a:solidFill>
                <a:latin typeface="+mj-lt"/>
              </a:rPr>
              <a:t>ORGANIZACIONI I PSIHOSOCIJALNI FAKTORI RIZIKA</a:t>
            </a:r>
            <a:endParaRPr lang="en-US" sz="3200" b="1" dirty="0">
              <a:solidFill>
                <a:schemeClr val="folHlink"/>
              </a:solidFill>
              <a:latin typeface="+mj-lt"/>
            </a:endParaRP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95288" y="2204616"/>
            <a:ext cx="8302625" cy="4653384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457200" indent="-334963" algn="just" eaLnBrk="1" hangingPunct="1">
              <a:spcAft>
                <a:spcPct val="30000"/>
              </a:spcAft>
              <a:buClr>
                <a:srgbClr val="FF9933"/>
              </a:buClr>
              <a:buSzPct val="100000"/>
              <a:buFont typeface="Courier New" pitchFamily="49" charset="0"/>
              <a:buChar char="o"/>
              <a:defRPr/>
            </a:pPr>
            <a:r>
              <a:rPr lang="sr-Latn-CS" sz="2400" dirty="0">
                <a:solidFill>
                  <a:srgbClr val="002060"/>
                </a:solidFill>
                <a:latin typeface="+mn-lt"/>
              </a:rPr>
              <a:t>neadekvatni ciklusi rada i odmora; </a:t>
            </a:r>
          </a:p>
          <a:p>
            <a:pPr marL="457200" indent="-334963" algn="just" eaLnBrk="1" hangingPunct="1">
              <a:spcAft>
                <a:spcPct val="30000"/>
              </a:spcAft>
              <a:buClr>
                <a:srgbClr val="FF9933"/>
              </a:buClr>
              <a:buSzPct val="100000"/>
              <a:buFont typeface="Courier New" pitchFamily="49" charset="0"/>
              <a:buChar char="o"/>
              <a:defRPr/>
            </a:pPr>
            <a:r>
              <a:rPr lang="sr-Latn-CS" sz="2400" dirty="0">
                <a:solidFill>
                  <a:srgbClr val="002060"/>
                </a:solidFill>
                <a:latin typeface="+mn-lt"/>
              </a:rPr>
              <a:t>smenski rad;</a:t>
            </a:r>
          </a:p>
          <a:p>
            <a:pPr marL="457200" indent="-334963" algn="just" eaLnBrk="1" hangingPunct="1">
              <a:spcAft>
                <a:spcPct val="30000"/>
              </a:spcAft>
              <a:buClr>
                <a:srgbClr val="FF9933"/>
              </a:buClr>
              <a:buSzPct val="100000"/>
              <a:buFont typeface="Courier New" pitchFamily="49" charset="0"/>
              <a:buChar char="o"/>
              <a:defRPr/>
            </a:pPr>
            <a:r>
              <a:rPr lang="sr-Latn-CS" sz="2400" dirty="0">
                <a:solidFill>
                  <a:srgbClr val="002060"/>
                </a:solidFill>
                <a:latin typeface="+mn-lt"/>
              </a:rPr>
              <a:t>prekovremeni rad (produženo trajanje rada);</a:t>
            </a:r>
          </a:p>
          <a:p>
            <a:pPr marL="457200" indent="-334963" algn="just" eaLnBrk="1" hangingPunct="1">
              <a:spcAft>
                <a:spcPct val="30000"/>
              </a:spcAft>
              <a:buClr>
                <a:srgbClr val="FF9933"/>
              </a:buClr>
              <a:buSzPct val="100000"/>
              <a:buFont typeface="Courier New" pitchFamily="49" charset="0"/>
              <a:buChar char="o"/>
              <a:defRPr/>
            </a:pPr>
            <a:r>
              <a:rPr lang="sr-Latn-CS" sz="2400" dirty="0">
                <a:solidFill>
                  <a:srgbClr val="002060"/>
                </a:solidFill>
                <a:latin typeface="+mn-lt"/>
              </a:rPr>
              <a:t>monoton rad (nedostatak različitosti radnih zadataka);</a:t>
            </a:r>
          </a:p>
          <a:p>
            <a:pPr marL="457200" indent="-334963" algn="just" eaLnBrk="1" hangingPunct="1">
              <a:spcAft>
                <a:spcPct val="30000"/>
              </a:spcAft>
              <a:buClr>
                <a:srgbClr val="FF9933"/>
              </a:buClr>
              <a:buSzPct val="100000"/>
              <a:buFont typeface="Courier New" pitchFamily="49" charset="0"/>
              <a:buChar char="o"/>
              <a:defRPr/>
            </a:pPr>
            <a:r>
              <a:rPr lang="sr-Latn-CS" sz="2400" dirty="0">
                <a:solidFill>
                  <a:srgbClr val="002060"/>
                </a:solidFill>
                <a:latin typeface="+mn-lt"/>
              </a:rPr>
              <a:t>tempo rada (posebno diktiran tempo koji određuje mašina);</a:t>
            </a:r>
          </a:p>
          <a:p>
            <a:pPr marL="457200" indent="-334963" algn="just" eaLnBrk="1" hangingPunct="1">
              <a:spcAft>
                <a:spcPct val="30000"/>
              </a:spcAft>
              <a:buClr>
                <a:srgbClr val="FF9933"/>
              </a:buClr>
              <a:buSzPct val="100000"/>
              <a:buFont typeface="Courier New" pitchFamily="49" charset="0"/>
              <a:buChar char="o"/>
              <a:defRPr/>
            </a:pPr>
            <a:r>
              <a:rPr lang="sr-Latn-CS" sz="2400" dirty="0">
                <a:solidFill>
                  <a:srgbClr val="002060"/>
                </a:solidFill>
                <a:latin typeface="+mn-lt"/>
              </a:rPr>
              <a:t>način/sistem nagrađivanja;</a:t>
            </a:r>
          </a:p>
          <a:p>
            <a:pPr marL="457200" indent="-334963" algn="just" eaLnBrk="1" hangingPunct="1">
              <a:spcAft>
                <a:spcPct val="30000"/>
              </a:spcAft>
              <a:buClr>
                <a:srgbClr val="FF9933"/>
              </a:buClr>
              <a:buSzPct val="100000"/>
              <a:buFont typeface="Courier New" pitchFamily="49" charset="0"/>
              <a:buChar char="o"/>
              <a:defRPr/>
            </a:pPr>
            <a:r>
              <a:rPr lang="sr-Latn-CS" sz="2400" dirty="0">
                <a:solidFill>
                  <a:srgbClr val="002060"/>
                </a:solidFill>
                <a:latin typeface="+mn-lt"/>
              </a:rPr>
              <a:t>zadovoljstvo poslom</a:t>
            </a:r>
            <a:r>
              <a:rPr lang="sr-Latn-RS" dirty="0">
                <a:solidFill>
                  <a:srgbClr val="002060"/>
                </a:solidFill>
              </a:rPr>
              <a:t>.</a:t>
            </a:r>
            <a:endParaRPr lang="en-US" sz="2400" dirty="0">
              <a:solidFill>
                <a:srgbClr val="002060"/>
              </a:solidFill>
              <a:latin typeface="+mn-lt"/>
            </a:endParaRP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692051"/>
            <a:ext cx="8229600" cy="720725"/>
          </a:xfrm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ctr" eaLnBrk="1" hangingPunct="1">
              <a:defRPr/>
            </a:pPr>
            <a:r>
              <a:rPr lang="sr-Latn-CS" sz="3200" b="1" dirty="0">
                <a:solidFill>
                  <a:schemeClr val="folHlink"/>
                </a:solidFill>
                <a:latin typeface="+mj-lt"/>
              </a:rPr>
              <a:t>INDIVIDUALNI FAKTORI RIZIKA</a:t>
            </a:r>
            <a:endParaRPr lang="en-US" sz="3200" b="1" dirty="0">
              <a:solidFill>
                <a:schemeClr val="folHlink"/>
              </a:solidFill>
              <a:latin typeface="+mj-lt"/>
            </a:endParaRP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5067" y="1773510"/>
            <a:ext cx="8507413" cy="4895850"/>
          </a:xfrm>
          <a:solidFill>
            <a:schemeClr val="bg1"/>
          </a:solidFill>
        </p:spPr>
        <p:txBody>
          <a:bodyPr>
            <a:normAutofit lnSpcReduction="10000"/>
          </a:bodyPr>
          <a:lstStyle/>
          <a:p>
            <a:pPr marL="350838" indent="-350838" algn="just" eaLnBrk="1" hangingPunct="1">
              <a:spcAft>
                <a:spcPts val="600"/>
              </a:spcAft>
              <a:buClr>
                <a:srgbClr val="FF9933"/>
              </a:buClr>
              <a:buSzPct val="90000"/>
              <a:buFont typeface="Wingdings" pitchFamily="2" charset="2"/>
              <a:buChar char=""/>
              <a:defRPr/>
            </a:pPr>
            <a:r>
              <a:rPr lang="sr-Latn-CS" sz="2400" dirty="0">
                <a:solidFill>
                  <a:srgbClr val="002060"/>
                </a:solidFill>
                <a:latin typeface="+mn-lt"/>
              </a:rPr>
              <a:t>pol;</a:t>
            </a:r>
          </a:p>
          <a:p>
            <a:pPr marL="350838" indent="-350838" algn="just" eaLnBrk="1" hangingPunct="1">
              <a:spcAft>
                <a:spcPts val="600"/>
              </a:spcAft>
              <a:buClr>
                <a:srgbClr val="FF9933"/>
              </a:buClr>
              <a:buSzPct val="90000"/>
              <a:buFont typeface="Wingdings" pitchFamily="2" charset="2"/>
              <a:buChar char=""/>
              <a:defRPr/>
            </a:pPr>
            <a:r>
              <a:rPr lang="sr-Latn-CS" sz="2400" dirty="0">
                <a:solidFill>
                  <a:srgbClr val="002060"/>
                </a:solidFill>
                <a:latin typeface="+mn-lt"/>
              </a:rPr>
              <a:t>godine starosti;</a:t>
            </a:r>
          </a:p>
          <a:p>
            <a:pPr marL="350838" indent="-350838" algn="just" eaLnBrk="1" hangingPunct="1">
              <a:spcAft>
                <a:spcPts val="600"/>
              </a:spcAft>
              <a:buClr>
                <a:srgbClr val="FF9933"/>
              </a:buClr>
              <a:buSzPct val="90000"/>
              <a:buFont typeface="Wingdings" pitchFamily="2" charset="2"/>
              <a:buChar char=""/>
              <a:defRPr/>
            </a:pPr>
            <a:r>
              <a:rPr lang="sr-Latn-CS" sz="2400" dirty="0">
                <a:solidFill>
                  <a:srgbClr val="002060"/>
                </a:solidFill>
                <a:latin typeface="+mn-lt"/>
              </a:rPr>
              <a:t>godine provedene na radnom mestu; </a:t>
            </a:r>
          </a:p>
          <a:p>
            <a:pPr marL="350838" indent="-350838" algn="just" eaLnBrk="1" hangingPunct="1">
              <a:spcAft>
                <a:spcPts val="600"/>
              </a:spcAft>
              <a:buClr>
                <a:srgbClr val="FF9933"/>
              </a:buClr>
              <a:buSzPct val="90000"/>
              <a:buFont typeface="Wingdings" pitchFamily="2" charset="2"/>
              <a:buChar char=""/>
              <a:defRPr/>
            </a:pPr>
            <a:r>
              <a:rPr lang="sr-Latn-CS" sz="2400" dirty="0">
                <a:solidFill>
                  <a:srgbClr val="002060"/>
                </a:solidFill>
                <a:latin typeface="+mn-lt"/>
              </a:rPr>
              <a:t>predispozicija/prethodna istorija bolesti (dijabetes, hipertenzija, artritis, poremećaji štitaste žlezde, hronični mišićno-skeletni problemi...);</a:t>
            </a:r>
          </a:p>
          <a:p>
            <a:pPr marL="350838" indent="-350838" algn="just" eaLnBrk="1" hangingPunct="1">
              <a:spcAft>
                <a:spcPts val="600"/>
              </a:spcAft>
              <a:buClr>
                <a:srgbClr val="FF9933"/>
              </a:buClr>
              <a:buSzPct val="90000"/>
              <a:buFont typeface="Wingdings" pitchFamily="2" charset="2"/>
              <a:buChar char=""/>
              <a:defRPr/>
            </a:pPr>
            <a:r>
              <a:rPr lang="sr-Latn-CS" sz="2400" dirty="0">
                <a:solidFill>
                  <a:srgbClr val="002060"/>
                </a:solidFill>
                <a:latin typeface="+mn-lt"/>
              </a:rPr>
              <a:t>navike (pušenje, alkoholizam, način života, spavanja...);</a:t>
            </a:r>
          </a:p>
          <a:p>
            <a:pPr marL="350838" indent="-350838" algn="just" eaLnBrk="1" hangingPunct="1">
              <a:spcAft>
                <a:spcPts val="600"/>
              </a:spcAft>
              <a:buClr>
                <a:srgbClr val="FF9933"/>
              </a:buClr>
              <a:buSzPct val="90000"/>
              <a:buFont typeface="Wingdings" pitchFamily="2" charset="2"/>
              <a:buChar char=""/>
              <a:defRPr/>
            </a:pPr>
            <a:r>
              <a:rPr lang="sr-Latn-CS" sz="2400" dirty="0">
                <a:solidFill>
                  <a:srgbClr val="002060"/>
                </a:solidFill>
                <a:latin typeface="+mn-lt"/>
              </a:rPr>
              <a:t>hobi (bavljenje određenim sportovima, štrikanje, kukičanje, vrtlarstvo, modelarstvo, sviranje nekih instrumenata,...);</a:t>
            </a:r>
          </a:p>
          <a:p>
            <a:pPr marL="350838" indent="-350838" algn="just" eaLnBrk="1" hangingPunct="1">
              <a:spcAft>
                <a:spcPts val="600"/>
              </a:spcAft>
              <a:buClr>
                <a:srgbClr val="FF9933"/>
              </a:buClr>
              <a:buSzPct val="90000"/>
              <a:buFont typeface="Wingdings" pitchFamily="2" charset="2"/>
              <a:buChar char=""/>
              <a:defRPr/>
            </a:pPr>
            <a:r>
              <a:rPr lang="sr-Latn-CS" sz="2400" dirty="0">
                <a:solidFill>
                  <a:srgbClr val="002060"/>
                </a:solidFill>
                <a:latin typeface="+mn-lt"/>
              </a:rPr>
              <a:t>antropometrijske karakteristike (posebno telesna težina – gojaznost)</a:t>
            </a:r>
            <a:r>
              <a:rPr lang="sr-Latn-RS" sz="2000" dirty="0">
                <a:solidFill>
                  <a:srgbClr val="002060"/>
                </a:solidFill>
              </a:rPr>
              <a:t>.</a:t>
            </a:r>
            <a:endParaRPr lang="en-US" sz="2000" dirty="0">
              <a:solidFill>
                <a:srgbClr val="002060"/>
              </a:solidFill>
              <a:latin typeface="+mn-lt"/>
            </a:endParaRPr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 descr="Dijagram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57200" y="572332"/>
            <a:ext cx="8305800" cy="62202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381000"/>
            <a:ext cx="8229600" cy="720725"/>
          </a:xfrm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sr-Latn-CS" sz="3200" b="1" dirty="0">
                <a:solidFill>
                  <a:schemeClr val="folHlink"/>
                </a:solidFill>
                <a:latin typeface="+mj-lt"/>
              </a:rPr>
              <a:t>SONEX</a:t>
            </a:r>
            <a:endParaRPr lang="en-US" sz="3200" b="1" dirty="0">
              <a:solidFill>
                <a:schemeClr val="folHlink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112294618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620688"/>
            <a:ext cx="8229600" cy="720725"/>
          </a:xfrm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sr-Latn-CS" sz="3200" b="1" dirty="0">
                <a:solidFill>
                  <a:schemeClr val="folHlink"/>
                </a:solidFill>
                <a:latin typeface="+mj-lt"/>
              </a:rPr>
              <a:t>SONEX </a:t>
            </a:r>
            <a:r>
              <a:rPr lang="sr-Latn-CS" sz="2800" b="1" dirty="0">
                <a:solidFill>
                  <a:schemeClr val="folHlink"/>
                </a:solidFill>
                <a:latin typeface="+mj-lt"/>
              </a:rPr>
              <a:t>–</a:t>
            </a:r>
            <a:r>
              <a:rPr lang="sr-Latn-CS" sz="3200" b="1" dirty="0">
                <a:solidFill>
                  <a:schemeClr val="folHlink"/>
                </a:solidFill>
                <a:latin typeface="+mj-lt"/>
              </a:rPr>
              <a:t> MODUL BOL</a:t>
            </a:r>
            <a:endParaRPr lang="en-US" sz="3200" b="1" dirty="0">
              <a:solidFill>
                <a:schemeClr val="folHlink"/>
              </a:solidFill>
              <a:latin typeface="+mj-lt"/>
            </a:endParaRP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1484784"/>
            <a:ext cx="8229600" cy="2858616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342900" indent="-342900" algn="just" eaLnBrk="1" hangingPunct="1">
              <a:spcAft>
                <a:spcPct val="30000"/>
              </a:spcAft>
              <a:buClr>
                <a:srgbClr val="FF9933"/>
              </a:buClr>
              <a:buSzPct val="70000"/>
              <a:buFont typeface="Arial" pitchFamily="34" charset="0"/>
              <a:buChar char="•"/>
              <a:defRPr/>
            </a:pPr>
            <a:r>
              <a:rPr lang="sr-Latn-CS" dirty="0">
                <a:solidFill>
                  <a:srgbClr val="002060"/>
                </a:solidFill>
              </a:rPr>
              <a:t>Ukoliko određeno radno mesto analizira neki medicinski stručnjak, kao i u slučaju da zaposleni oseća bolove u određenom delu tela, korisno je pokrenuti deo programa-modul BOL.</a:t>
            </a:r>
            <a:r>
              <a:rPr lang="en-US" dirty="0">
                <a:solidFill>
                  <a:srgbClr val="002060"/>
                </a:solidFill>
              </a:rPr>
              <a:t> </a:t>
            </a:r>
            <a:endParaRPr lang="sr-Latn-CS" dirty="0">
              <a:solidFill>
                <a:srgbClr val="002060"/>
              </a:solidFill>
            </a:endParaRPr>
          </a:p>
          <a:p>
            <a:pPr marL="342900" indent="-342900" algn="just" eaLnBrk="1" hangingPunct="1">
              <a:spcAft>
                <a:spcPct val="30000"/>
              </a:spcAft>
              <a:buClr>
                <a:srgbClr val="FF9933"/>
              </a:buClr>
              <a:buSzPct val="70000"/>
              <a:buFont typeface="Arial" pitchFamily="34" charset="0"/>
              <a:buChar char="•"/>
              <a:defRPr/>
            </a:pPr>
            <a:r>
              <a:rPr lang="sr-Latn-CS" dirty="0">
                <a:solidFill>
                  <a:srgbClr val="002060"/>
                </a:solidFill>
              </a:rPr>
              <a:t>Program omogućava izbor i analizu svih delova tela u kojima je izražena neudobnost/bol.</a:t>
            </a: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4" name="Picture 2" descr="Dijagram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14600" y="3889479"/>
            <a:ext cx="3962400" cy="29674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74652906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620688"/>
            <a:ext cx="8229600" cy="720725"/>
          </a:xfrm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sr-Latn-CS" sz="3200" b="1" dirty="0">
                <a:solidFill>
                  <a:schemeClr val="folHlink"/>
                </a:solidFill>
                <a:latin typeface="+mj-lt"/>
              </a:rPr>
              <a:t>SONEX </a:t>
            </a:r>
            <a:r>
              <a:rPr lang="sr-Latn-CS" sz="2800" b="1" dirty="0">
                <a:solidFill>
                  <a:schemeClr val="folHlink"/>
                </a:solidFill>
                <a:latin typeface="+mj-lt"/>
              </a:rPr>
              <a:t>–</a:t>
            </a:r>
            <a:r>
              <a:rPr lang="sr-Latn-CS" sz="3200" b="1" dirty="0">
                <a:solidFill>
                  <a:schemeClr val="folHlink"/>
                </a:solidFill>
                <a:latin typeface="+mj-lt"/>
              </a:rPr>
              <a:t> MODUL BOL</a:t>
            </a:r>
            <a:endParaRPr lang="en-US" sz="3200" b="1" dirty="0">
              <a:solidFill>
                <a:schemeClr val="folHlink"/>
              </a:solidFill>
              <a:latin typeface="+mj-lt"/>
            </a:endParaRP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1484784"/>
            <a:ext cx="8229600" cy="2858616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342900" indent="-342900" algn="just" eaLnBrk="1" hangingPunct="1">
              <a:spcAft>
                <a:spcPct val="30000"/>
              </a:spcAft>
              <a:buClr>
                <a:srgbClr val="FF9933"/>
              </a:buClr>
              <a:buSzPct val="70000"/>
              <a:buFont typeface="Arial" pitchFamily="34" charset="0"/>
              <a:buChar char="•"/>
              <a:defRPr/>
            </a:pPr>
            <a:r>
              <a:rPr lang="sr-Latn-CS" dirty="0">
                <a:solidFill>
                  <a:srgbClr val="002060"/>
                </a:solidFill>
              </a:rPr>
              <a:t>Na kraju analize određenog (bolnog) dela tela dobija se rezultat u vidu dijagnoze sa opisom simptoma, ali se takođe navode mogući ergonomski faktori rizika koji mogu uticati na razvoj konkretnog poremećaja i daje predlog odgovarajuće baze znanja/modula za dalju analizu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sr-Latn-CS" dirty="0">
                <a:solidFill>
                  <a:srgbClr val="002060"/>
                </a:solidFill>
              </a:rPr>
              <a:t>(na pr. ALAT...).</a:t>
            </a: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4" name="Picture 2" descr="Dijagram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14600" y="3733800"/>
            <a:ext cx="3962400" cy="29674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98582413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612527"/>
            <a:ext cx="9144000" cy="944265"/>
          </a:xfrm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sr-Latn-CS" sz="3200" b="1" dirty="0">
                <a:solidFill>
                  <a:srgbClr val="7030A0"/>
                </a:solidFill>
                <a:latin typeface="+mj-lt"/>
              </a:rPr>
              <a:t>SONEX – MODUL</a:t>
            </a:r>
            <a:r>
              <a:rPr lang="en-US" sz="3200" b="1" dirty="0">
                <a:solidFill>
                  <a:srgbClr val="7030A0"/>
                </a:solidFill>
                <a:latin typeface="+mj-lt"/>
              </a:rPr>
              <a:t> ERGONOMSKI FAKTORI RIZIKA</a:t>
            </a:r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1557338"/>
            <a:ext cx="5029200" cy="5300662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342900" indent="-342900" algn="just" eaLnBrk="1" hangingPunct="1">
              <a:spcAft>
                <a:spcPct val="30000"/>
              </a:spcAft>
              <a:buClr>
                <a:srgbClr val="FF9933"/>
              </a:buClr>
              <a:buSzPct val="70000"/>
              <a:buFont typeface="Arial" pitchFamily="34" charset="0"/>
              <a:buChar char="•"/>
              <a:defRPr/>
            </a:pPr>
            <a:r>
              <a:rPr lang="sr-Latn-CS" sz="2200" dirty="0">
                <a:solidFill>
                  <a:srgbClr val="002060"/>
                </a:solidFill>
              </a:rPr>
              <a:t>Modul sa kojim će većina tehničkih lica započeti analizu/procenu rizika od nastanka RUMSP je modul</a:t>
            </a:r>
            <a:r>
              <a:rPr lang="en-US" sz="2200" dirty="0">
                <a:solidFill>
                  <a:srgbClr val="002060"/>
                </a:solidFill>
              </a:rPr>
              <a:t> ERGONOMSKI FAKTORI RIZIKA</a:t>
            </a:r>
            <a:endParaRPr lang="sr-Latn-CS" sz="2200" dirty="0">
              <a:solidFill>
                <a:srgbClr val="002060"/>
              </a:solidFill>
            </a:endParaRPr>
          </a:p>
          <a:p>
            <a:pPr marL="342900" indent="-342900" algn="just" eaLnBrk="1" hangingPunct="1">
              <a:spcAft>
                <a:spcPct val="30000"/>
              </a:spcAft>
              <a:buClr>
                <a:srgbClr val="FF9933"/>
              </a:buClr>
              <a:buSzPct val="70000"/>
              <a:buFont typeface="Arial" pitchFamily="34" charset="0"/>
              <a:buChar char="•"/>
              <a:defRPr/>
            </a:pPr>
            <a:r>
              <a:rPr lang="sr-Latn-CS" sz="2200" dirty="0">
                <a:solidFill>
                  <a:srgbClr val="002060"/>
                </a:solidFill>
              </a:rPr>
              <a:t>U submodulu TIP POSLA identifikuje se prisustvo faktora rizika kao što su ponavljanje, sila, vibracije, neudobni ili statički položaji i niske temperature okruženja, kao i deo tela koji je najangažovaniji pri vršenju radnih zadataka</a:t>
            </a:r>
            <a:r>
              <a:rPr lang="en-US" sz="2200" dirty="0">
                <a:solidFill>
                  <a:srgbClr val="002060"/>
                </a:solidFill>
              </a:rPr>
              <a:t> </a:t>
            </a:r>
            <a:endParaRPr lang="sr-Latn-CS" sz="2200" dirty="0">
              <a:solidFill>
                <a:srgbClr val="002060"/>
              </a:solidFill>
            </a:endParaRPr>
          </a:p>
          <a:p>
            <a:pPr eaLnBrk="1" hangingPunct="1">
              <a:lnSpc>
                <a:spcPct val="80000"/>
              </a:lnSpc>
              <a:buClr>
                <a:srgbClr val="FF9933"/>
              </a:buClr>
              <a:defRPr/>
            </a:pPr>
            <a:endParaRPr lang="en-US" sz="2200" dirty="0">
              <a:latin typeface="Verdana" pitchFamily="34" charset="0"/>
            </a:endParaRPr>
          </a:p>
        </p:txBody>
      </p:sp>
      <p:graphicFrame>
        <p:nvGraphicFramePr>
          <p:cNvPr id="205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5424188"/>
              </p:ext>
            </p:extLst>
          </p:nvPr>
        </p:nvGraphicFramePr>
        <p:xfrm>
          <a:off x="7351713" y="6172200"/>
          <a:ext cx="17907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Package" showAsIcon="1" r:id="rId3" imgW="1791000" imgH="685800" progId="Package">
                  <p:embed/>
                </p:oleObj>
              </mc:Choice>
              <mc:Fallback>
                <p:oleObj name="Package" showAsIcon="1" r:id="rId3" imgW="1791000" imgH="685800" progId="Packag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51713" y="6172200"/>
                        <a:ext cx="17907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2" descr="Dijagram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486400" y="2251727"/>
            <a:ext cx="3505200" cy="2625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420570093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612527"/>
            <a:ext cx="9144000" cy="944265"/>
          </a:xfrm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sr-Latn-CS" sz="3200" b="1" dirty="0">
                <a:solidFill>
                  <a:srgbClr val="7030A0"/>
                </a:solidFill>
                <a:latin typeface="+mj-lt"/>
              </a:rPr>
              <a:t>SONEX – MODUL</a:t>
            </a:r>
            <a:r>
              <a:rPr lang="en-US" sz="3200" b="1" dirty="0">
                <a:solidFill>
                  <a:srgbClr val="7030A0"/>
                </a:solidFill>
                <a:latin typeface="+mj-lt"/>
              </a:rPr>
              <a:t> ERGONOMSKI FAKTORI RIZIKA</a:t>
            </a:r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1557338"/>
            <a:ext cx="3886200" cy="4823990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342900" indent="-342900" algn="just" eaLnBrk="1" hangingPunct="1">
              <a:spcAft>
                <a:spcPct val="30000"/>
              </a:spcAft>
              <a:buClr>
                <a:srgbClr val="FF9933"/>
              </a:buClr>
              <a:buSzPct val="70000"/>
              <a:buFont typeface="Arial" pitchFamily="34" charset="0"/>
              <a:buChar char="•"/>
              <a:defRPr/>
            </a:pPr>
            <a:r>
              <a:rPr lang="sr-Latn-CS" sz="2400" dirty="0">
                <a:solidFill>
                  <a:srgbClr val="002060"/>
                </a:solidFill>
              </a:rPr>
              <a:t>Na osnovu odgovora o vrsti pokreta i radnjama koje obavlja angažovani deo tela dolazi se do rezultata u vidu faktora posla i mogućih poremećaja koji su rezultat izloženosti tim faktorima i takođe se navode delovi iz glavnog menija koje je korisno pokrenuti radi detaljnije analize</a:t>
            </a:r>
            <a:r>
              <a:rPr lang="en-US" dirty="0">
                <a:solidFill>
                  <a:srgbClr val="002060"/>
                </a:solidFill>
              </a:rPr>
              <a:t>.</a:t>
            </a:r>
            <a:endParaRPr lang="sr-Latn-CS" sz="2400" dirty="0">
              <a:solidFill>
                <a:srgbClr val="002060"/>
              </a:solidFill>
            </a:endParaRPr>
          </a:p>
          <a:p>
            <a:pPr eaLnBrk="1" hangingPunct="1">
              <a:lnSpc>
                <a:spcPct val="80000"/>
              </a:lnSpc>
              <a:buClr>
                <a:srgbClr val="FF9933"/>
              </a:buClr>
              <a:defRPr/>
            </a:pPr>
            <a:endParaRPr lang="en-US" sz="2400" dirty="0">
              <a:latin typeface="Verdana" pitchFamily="34" charset="0"/>
            </a:endParaRPr>
          </a:p>
        </p:txBody>
      </p:sp>
      <p:graphicFrame>
        <p:nvGraphicFramePr>
          <p:cNvPr id="205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2998157"/>
              </p:ext>
            </p:extLst>
          </p:nvPr>
        </p:nvGraphicFramePr>
        <p:xfrm>
          <a:off x="7351713" y="6172200"/>
          <a:ext cx="17907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Packager Shell Object" showAsIcon="1" r:id="rId3" imgW="1791000" imgH="685800" progId="Package">
                  <p:embed/>
                </p:oleObj>
              </mc:Choice>
              <mc:Fallback>
                <p:oleObj name="Packager Shell Object" showAsIcon="1" r:id="rId3" imgW="1791000" imgH="685800" progId="Packag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51713" y="6172200"/>
                        <a:ext cx="17907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2" descr="Dijagram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435566" y="1981200"/>
            <a:ext cx="4653975" cy="348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719961961"/>
      </p:ext>
    </p:extLst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2057400"/>
            <a:ext cx="8229600" cy="1355725"/>
          </a:xfrm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en-US" sz="4800" b="1" dirty="0">
                <a:solidFill>
                  <a:schemeClr val="folHlink"/>
                </a:solidFill>
              </a:rPr>
              <a:t>HVALA NA PA</a:t>
            </a:r>
            <a:r>
              <a:rPr lang="sr-Latn-CS" sz="4800" b="1" dirty="0">
                <a:solidFill>
                  <a:schemeClr val="folHlink"/>
                </a:solidFill>
              </a:rPr>
              <a:t>ŽNJI !!!</a:t>
            </a:r>
            <a:endParaRPr lang="en-US" sz="4800" b="1" dirty="0">
              <a:solidFill>
                <a:schemeClr val="folHlin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7467646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405837"/>
            <a:ext cx="8713787" cy="863600"/>
          </a:xfrm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sr-Latn-RS" sz="3200" b="1" dirty="0">
                <a:solidFill>
                  <a:schemeClr val="folHlink"/>
                </a:solidFill>
                <a:latin typeface="+mj-lt"/>
              </a:rPr>
              <a:t>     </a:t>
            </a:r>
            <a:r>
              <a:rPr lang="en-US" sz="3200" b="1" dirty="0">
                <a:solidFill>
                  <a:schemeClr val="folHlink"/>
                </a:solidFill>
                <a:latin typeface="+mj-lt"/>
              </a:rPr>
              <a:t>DEFINISANJE</a:t>
            </a:r>
            <a:r>
              <a:rPr lang="sr-Latn-CS" sz="3200" b="1" dirty="0">
                <a:solidFill>
                  <a:schemeClr val="folHlink"/>
                </a:solidFill>
                <a:latin typeface="+mj-lt"/>
              </a:rPr>
              <a:t> RUMSP</a:t>
            </a:r>
            <a:endParaRPr lang="en-US" sz="3200" b="1" dirty="0">
              <a:solidFill>
                <a:schemeClr val="folHlink"/>
              </a:solidFill>
              <a:latin typeface="+mj-lt"/>
            </a:endParaRP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" y="1449685"/>
            <a:ext cx="6219763" cy="2741314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342900" indent="-342900" algn="just" eaLnBrk="1" hangingPunct="1">
              <a:spcAft>
                <a:spcPct val="30000"/>
              </a:spcAft>
              <a:buClr>
                <a:srgbClr val="FF9933"/>
              </a:buClr>
              <a:buSzPct val="70000"/>
              <a:buFont typeface="Arial" pitchFamily="34" charset="0"/>
              <a:buChar char="•"/>
              <a:defRPr/>
            </a:pPr>
            <a:r>
              <a:rPr lang="sr-Latn-CS" dirty="0">
                <a:solidFill>
                  <a:srgbClr val="002060"/>
                </a:solidFill>
                <a:latin typeface="+mn-lt"/>
              </a:rPr>
              <a:t>Radom uzrokovani mišićno-skeletni poremećaji prepoznati su kao problem još početkom osamnaestog veka, kada je Bernardo Ramazzini (1717. godine) prvi opisao bolesti izazvane “snažnim i nepravilnim pokretima i neprirodnim položajem tela”. </a:t>
            </a:r>
            <a:endParaRPr lang="en-US" dirty="0">
              <a:solidFill>
                <a:srgbClr val="002060"/>
              </a:solidFill>
              <a:latin typeface="+mn-lt"/>
            </a:endParaRPr>
          </a:p>
          <a:p>
            <a:pPr eaLnBrk="1" hangingPunct="1">
              <a:spcAft>
                <a:spcPct val="30000"/>
              </a:spcAft>
              <a:defRPr/>
            </a:pPr>
            <a:endParaRPr lang="en-US" dirty="0">
              <a:latin typeface="+mn-lt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E6B50D70-1933-4BF9-B329-2F5FAE9C95BF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24600" y="611336"/>
            <a:ext cx="2532610" cy="3122464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00045D09-23F5-4289-A5CB-9243240A611E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69868" y="4069007"/>
            <a:ext cx="3224167" cy="241812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1B71631F-BD64-4CE8-88C3-C964DC91F7CE}"/>
              </a:ext>
            </a:extLst>
          </p:cNvPr>
          <p:cNvSpPr/>
          <p:nvPr/>
        </p:nvSpPr>
        <p:spPr>
          <a:xfrm>
            <a:off x="362725" y="4493240"/>
            <a:ext cx="542847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RS" dirty="0">
                <a:solidFill>
                  <a:srgbClr val="002060"/>
                </a:solidFill>
                <a:effectLst/>
                <a:latin typeface="+mn-lt"/>
              </a:rPr>
              <a:t>U svom delu “De Morbis Artificum” on navodi naprezanja šaka i prstiju pisara, koja dovode do “nedostatka snage desne šake”.</a:t>
            </a:r>
          </a:p>
        </p:txBody>
      </p:sp>
    </p:spTree>
    <p:extLst>
      <p:ext uri="{BB962C8B-B14F-4D97-AF65-F5344CB8AC3E}">
        <p14:creationId xmlns:p14="http://schemas.microsoft.com/office/powerpoint/2010/main" val="2073051972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1520" y="404664"/>
            <a:ext cx="8713787" cy="863600"/>
          </a:xfrm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sr-Latn-RS" sz="3200" b="1" dirty="0">
                <a:solidFill>
                  <a:schemeClr val="folHlink"/>
                </a:solidFill>
                <a:latin typeface="+mj-lt"/>
              </a:rPr>
              <a:t>    </a:t>
            </a:r>
            <a:r>
              <a:rPr lang="en-US" sz="3200" b="1" dirty="0">
                <a:solidFill>
                  <a:schemeClr val="folHlink"/>
                </a:solidFill>
                <a:latin typeface="+mj-lt"/>
              </a:rPr>
              <a:t>DEFINISANJE</a:t>
            </a:r>
            <a:r>
              <a:rPr lang="sr-Latn-CS" sz="3200" b="1" dirty="0">
                <a:solidFill>
                  <a:schemeClr val="folHlink"/>
                </a:solidFill>
                <a:latin typeface="+mj-lt"/>
              </a:rPr>
              <a:t> RUMSP</a:t>
            </a:r>
            <a:endParaRPr lang="en-US" sz="3200" b="1" dirty="0">
              <a:solidFill>
                <a:schemeClr val="folHlink"/>
              </a:solidFill>
              <a:latin typeface="+mj-lt"/>
            </a:endParaRP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1520" y="1752600"/>
            <a:ext cx="8640762" cy="5255914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342900" indent="-342900" algn="just" eaLnBrk="1" hangingPunct="1">
              <a:lnSpc>
                <a:spcPct val="150000"/>
              </a:lnSpc>
              <a:spcAft>
                <a:spcPct val="30000"/>
              </a:spcAft>
              <a:buClr>
                <a:srgbClr val="FF9933"/>
              </a:buClr>
              <a:buSzPct val="70000"/>
              <a:buFont typeface="Arial" pitchFamily="34" charset="0"/>
              <a:buChar char="•"/>
              <a:defRPr/>
            </a:pPr>
            <a:r>
              <a:rPr lang="sr-Latn-CS" dirty="0">
                <a:solidFill>
                  <a:srgbClr val="002060"/>
                </a:solidFill>
                <a:latin typeface="+mn-lt"/>
              </a:rPr>
              <a:t>SZO karakteriše radom uzrokovane bolesti kao multifaktorske, da bi ukazala na prisustvo većeg broja faktora rizika koji doprinose uzroku nastanka ovih bolesti</a:t>
            </a:r>
            <a:r>
              <a:rPr lang="en-US" dirty="0">
                <a:solidFill>
                  <a:srgbClr val="002060"/>
                </a:solidFill>
                <a:latin typeface="+mn-lt"/>
              </a:rPr>
              <a:t>.</a:t>
            </a:r>
            <a:endParaRPr lang="sr-Latn-RS" dirty="0">
              <a:solidFill>
                <a:srgbClr val="002060"/>
              </a:solidFill>
              <a:latin typeface="+mn-lt"/>
            </a:endParaRPr>
          </a:p>
          <a:p>
            <a:pPr marL="342900" indent="-342900" algn="just">
              <a:lnSpc>
                <a:spcPct val="150000"/>
              </a:lnSpc>
              <a:spcAft>
                <a:spcPct val="30000"/>
              </a:spcAft>
              <a:buClr>
                <a:srgbClr val="FF9933"/>
              </a:buClr>
              <a:buSzPct val="70000"/>
              <a:buFont typeface="Arial" pitchFamily="34" charset="0"/>
              <a:buChar char="•"/>
              <a:defRPr/>
            </a:pPr>
            <a:r>
              <a:rPr lang="sr-Latn-RS" dirty="0">
                <a:solidFill>
                  <a:srgbClr val="002060"/>
                </a:solidFill>
              </a:rPr>
              <a:t>Muskuloskeletni poremećaji predstavljaju povrede ili poremećaje na bilo kom delu muskuloskeletnog sistema.</a:t>
            </a:r>
          </a:p>
          <a:p>
            <a:pPr marL="342900" indent="-342900" algn="just" eaLnBrk="1" hangingPunct="1">
              <a:lnSpc>
                <a:spcPct val="150000"/>
              </a:lnSpc>
              <a:spcAft>
                <a:spcPct val="30000"/>
              </a:spcAft>
              <a:buClr>
                <a:srgbClr val="FF9933"/>
              </a:buClr>
              <a:buSzPct val="70000"/>
              <a:buFont typeface="Arial" pitchFamily="34" charset="0"/>
              <a:buChar char="•"/>
              <a:defRPr/>
            </a:pPr>
            <a:r>
              <a:rPr lang="sr-Latn-RS" dirty="0">
                <a:solidFill>
                  <a:srgbClr val="002060"/>
                </a:solidFill>
              </a:rPr>
              <a:t>Muskulo-skeletni poremećaji obuhvataju preko 150 različitih bolesti/stanja koje zahvataju muskulo-skeletni sistem.</a:t>
            </a:r>
          </a:p>
          <a:p>
            <a:pPr marL="342900" indent="-342900" algn="just" eaLnBrk="1" hangingPunct="1">
              <a:lnSpc>
                <a:spcPct val="150000"/>
              </a:lnSpc>
              <a:spcAft>
                <a:spcPct val="30000"/>
              </a:spcAft>
              <a:buClr>
                <a:srgbClr val="FF9933"/>
              </a:buClr>
              <a:buSzPct val="70000"/>
              <a:buFont typeface="Arial" pitchFamily="34" charset="0"/>
              <a:buChar char="•"/>
              <a:defRPr/>
            </a:pPr>
            <a:endParaRPr lang="sr-Latn-RS" dirty="0">
              <a:solidFill>
                <a:srgbClr val="002060"/>
              </a:solidFill>
            </a:endParaRPr>
          </a:p>
          <a:p>
            <a:pPr marL="342900" indent="-342900" algn="just" eaLnBrk="1" hangingPunct="1">
              <a:lnSpc>
                <a:spcPct val="150000"/>
              </a:lnSpc>
              <a:spcAft>
                <a:spcPct val="30000"/>
              </a:spcAft>
              <a:buClr>
                <a:srgbClr val="FF9933"/>
              </a:buClr>
              <a:buSzPct val="70000"/>
              <a:buFont typeface="Arial" pitchFamily="34" charset="0"/>
              <a:buChar char="•"/>
              <a:defRPr/>
            </a:pPr>
            <a:endParaRPr lang="sr-Latn-RS" dirty="0">
              <a:solidFill>
                <a:srgbClr val="002060"/>
              </a:solidFill>
            </a:endParaRPr>
          </a:p>
          <a:p>
            <a:pPr marL="342900" indent="-342900" algn="just" eaLnBrk="1" hangingPunct="1">
              <a:spcAft>
                <a:spcPct val="30000"/>
              </a:spcAft>
              <a:buClr>
                <a:srgbClr val="FF9933"/>
              </a:buClr>
              <a:buSzPct val="70000"/>
              <a:buFont typeface="Arial" pitchFamily="34" charset="0"/>
              <a:buChar char="•"/>
              <a:defRPr/>
            </a:pPr>
            <a:endParaRPr lang="en-US" dirty="0">
              <a:solidFill>
                <a:srgbClr val="002060"/>
              </a:solidFill>
              <a:latin typeface="+mn-lt"/>
            </a:endParaRPr>
          </a:p>
          <a:p>
            <a:pPr marL="290513" indent="-290513" algn="just" eaLnBrk="1" hangingPunct="1">
              <a:spcAft>
                <a:spcPct val="30000"/>
              </a:spcAft>
              <a:buClr>
                <a:srgbClr val="FF9933"/>
              </a:buClr>
              <a:buSzPct val="70000"/>
              <a:defRPr/>
            </a:pPr>
            <a:endParaRPr lang="sr-Latn-CS" dirty="0">
              <a:latin typeface="+mn-lt"/>
            </a:endParaRPr>
          </a:p>
          <a:p>
            <a:pPr eaLnBrk="1" hangingPunct="1">
              <a:spcAft>
                <a:spcPct val="30000"/>
              </a:spcAft>
              <a:defRPr/>
            </a:pPr>
            <a:endParaRPr lang="en-US" dirty="0">
              <a:latin typeface="+mn-lt"/>
            </a:endParaRP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9388" y="405607"/>
            <a:ext cx="8713787" cy="719137"/>
          </a:xfrm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ctr" eaLnBrk="1" hangingPunct="1">
              <a:defRPr/>
            </a:pPr>
            <a:r>
              <a:rPr lang="en-US" sz="3200" b="1" dirty="0">
                <a:solidFill>
                  <a:schemeClr val="folHlink"/>
                </a:solidFill>
                <a:latin typeface="+mj-lt"/>
              </a:rPr>
              <a:t>DEFINISANJE</a:t>
            </a:r>
            <a:r>
              <a:rPr lang="sr-Latn-CS" sz="3200" b="1" dirty="0">
                <a:solidFill>
                  <a:schemeClr val="folHlink"/>
                </a:solidFill>
                <a:latin typeface="+mj-lt"/>
              </a:rPr>
              <a:t> RUMSP</a:t>
            </a:r>
            <a:endParaRPr lang="en-US" sz="3200" b="1" dirty="0">
              <a:solidFill>
                <a:schemeClr val="folHlink"/>
              </a:solidFill>
              <a:latin typeface="+mj-lt"/>
            </a:endParaRP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388" y="1447800"/>
            <a:ext cx="8640762" cy="5184775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342900" indent="-342900" algn="just" eaLnBrk="1" hangingPunct="1">
              <a:lnSpc>
                <a:spcPct val="150000"/>
              </a:lnSpc>
              <a:spcAft>
                <a:spcPct val="30000"/>
              </a:spcAft>
              <a:buClr>
                <a:srgbClr val="FF9933"/>
              </a:buClr>
              <a:buSzPct val="70000"/>
              <a:buFont typeface="Arial" pitchFamily="34" charset="0"/>
              <a:buChar char="•"/>
              <a:defRPr/>
            </a:pPr>
            <a:r>
              <a:rPr lang="sr-Latn-CS" dirty="0">
                <a:solidFill>
                  <a:srgbClr val="002060"/>
                </a:solidFill>
                <a:latin typeface="+mn-lt"/>
              </a:rPr>
              <a:t>Američki  Nacionalni institut za bezbednost i zdravlje na radu definiše </a:t>
            </a:r>
            <a:r>
              <a:rPr lang="en-US" dirty="0">
                <a:solidFill>
                  <a:srgbClr val="002060"/>
                </a:solidFill>
                <a:latin typeface="+mn-lt"/>
              </a:rPr>
              <a:t>RUMSP</a:t>
            </a:r>
            <a:r>
              <a:rPr lang="sr-Latn-CS" dirty="0">
                <a:solidFill>
                  <a:srgbClr val="002060"/>
                </a:solidFill>
                <a:latin typeface="+mn-lt"/>
              </a:rPr>
              <a:t> kao poremećaje  i oboljenja koja oštećuju mišićno-skeletni sistem, periferne nerve i neurovaskularni sistem, a koji su uzrokovani ili pogoršani usled izloženosti ergonomskom riziku na radu</a:t>
            </a:r>
            <a:r>
              <a:rPr lang="en-US" dirty="0">
                <a:solidFill>
                  <a:srgbClr val="002060"/>
                </a:solidFill>
                <a:latin typeface="+mn-lt"/>
              </a:rPr>
              <a:t>. </a:t>
            </a:r>
            <a:endParaRPr lang="sr-Latn-RS" dirty="0">
              <a:solidFill>
                <a:srgbClr val="002060"/>
              </a:solidFill>
              <a:latin typeface="+mn-lt"/>
            </a:endParaRPr>
          </a:p>
          <a:p>
            <a:pPr marL="342900" indent="-342900" algn="just" eaLnBrk="1" hangingPunct="1">
              <a:lnSpc>
                <a:spcPct val="150000"/>
              </a:lnSpc>
              <a:spcAft>
                <a:spcPct val="30000"/>
              </a:spcAft>
              <a:buClr>
                <a:srgbClr val="FF9933"/>
              </a:buClr>
              <a:buSzPct val="70000"/>
              <a:buFont typeface="Arial" pitchFamily="34" charset="0"/>
              <a:buChar char="•"/>
              <a:defRPr/>
            </a:pPr>
            <a:r>
              <a:rPr lang="sr-Latn-RS" dirty="0">
                <a:solidFill>
                  <a:srgbClr val="002060"/>
                </a:solidFill>
              </a:rPr>
              <a:t>RUMSP su stanja kod kojih radna sredina i rad značajno doprinose njihovom nastanku ili se ova stanja pogoršavaju usled rada i delovanja faktora radne sredine.</a:t>
            </a:r>
          </a:p>
          <a:p>
            <a:pPr marL="342900" indent="-342900" algn="just" eaLnBrk="1" hangingPunct="1">
              <a:lnSpc>
                <a:spcPct val="150000"/>
              </a:lnSpc>
              <a:spcAft>
                <a:spcPct val="30000"/>
              </a:spcAft>
              <a:buClr>
                <a:srgbClr val="FF9933"/>
              </a:buClr>
              <a:buSzPct val="70000"/>
              <a:buFont typeface="Arial" pitchFamily="34" charset="0"/>
              <a:buChar char="•"/>
              <a:defRPr/>
            </a:pPr>
            <a:endParaRPr lang="sr-Latn-CS" dirty="0">
              <a:solidFill>
                <a:srgbClr val="002060"/>
              </a:solidFill>
              <a:latin typeface="+mn-lt"/>
            </a:endParaRPr>
          </a:p>
          <a:p>
            <a:pPr eaLnBrk="1" hangingPunct="1">
              <a:spcAft>
                <a:spcPct val="30000"/>
              </a:spcAft>
              <a:defRPr/>
            </a:pPr>
            <a:endParaRPr lang="en-US" dirty="0">
              <a:latin typeface="+mn-lt"/>
            </a:endParaRP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9388" y="405607"/>
            <a:ext cx="8713787" cy="719137"/>
          </a:xfrm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ctr" eaLnBrk="1" hangingPunct="1">
              <a:defRPr/>
            </a:pPr>
            <a:r>
              <a:rPr lang="en-US" sz="3200" b="1" dirty="0">
                <a:solidFill>
                  <a:schemeClr val="folHlink"/>
                </a:solidFill>
                <a:latin typeface="+mj-lt"/>
              </a:rPr>
              <a:t>DEFINISANJE</a:t>
            </a:r>
            <a:r>
              <a:rPr lang="sr-Latn-CS" sz="3200" b="1" dirty="0">
                <a:solidFill>
                  <a:schemeClr val="folHlink"/>
                </a:solidFill>
                <a:latin typeface="+mj-lt"/>
              </a:rPr>
              <a:t> RUMSP</a:t>
            </a:r>
            <a:endParaRPr lang="en-US" sz="3200" b="1" dirty="0">
              <a:solidFill>
                <a:schemeClr val="folHlink"/>
              </a:solidFill>
              <a:latin typeface="+mj-lt"/>
            </a:endParaRP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388" y="1447800"/>
            <a:ext cx="8640762" cy="5184775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342900" indent="-342900" algn="just" eaLnBrk="1" hangingPunct="1">
              <a:lnSpc>
                <a:spcPct val="150000"/>
              </a:lnSpc>
              <a:spcAft>
                <a:spcPct val="30000"/>
              </a:spcAft>
              <a:buClr>
                <a:srgbClr val="FF9933"/>
              </a:buClr>
              <a:buSzPct val="70000"/>
              <a:buFont typeface="Arial" pitchFamily="34" charset="0"/>
              <a:buChar char="•"/>
              <a:defRPr/>
            </a:pPr>
            <a:r>
              <a:rPr lang="sr-Latn-CS" dirty="0">
                <a:solidFill>
                  <a:srgbClr val="002060"/>
                </a:solidFill>
                <a:latin typeface="+mn-lt"/>
              </a:rPr>
              <a:t>U upotrebi su i termini</a:t>
            </a:r>
            <a:r>
              <a:rPr lang="en-US" dirty="0">
                <a:solidFill>
                  <a:srgbClr val="002060"/>
                </a:solidFill>
                <a:latin typeface="+mn-lt"/>
              </a:rPr>
              <a:t>:</a:t>
            </a:r>
            <a:endParaRPr lang="sr-Latn-CS" dirty="0">
              <a:solidFill>
                <a:srgbClr val="002060"/>
              </a:solidFill>
              <a:latin typeface="+mn-lt"/>
            </a:endParaRPr>
          </a:p>
          <a:p>
            <a:pPr marL="625475" indent="-336550" algn="just" eaLnBrk="1" hangingPunct="1">
              <a:lnSpc>
                <a:spcPct val="150000"/>
              </a:lnSpc>
              <a:spcAft>
                <a:spcPts val="600"/>
              </a:spcAft>
              <a:buClr>
                <a:srgbClr val="FF9933"/>
              </a:buClr>
              <a:buSzPct val="87000"/>
              <a:buFont typeface="Wingdings" pitchFamily="2" charset="2"/>
              <a:buChar char=""/>
              <a:defRPr/>
            </a:pPr>
            <a:r>
              <a:rPr lang="sr-Latn-CS" dirty="0">
                <a:solidFill>
                  <a:srgbClr val="002060"/>
                </a:solidFill>
                <a:latin typeface="+mn-lt"/>
              </a:rPr>
              <a:t>sindrom prekomerne upotrebe (</a:t>
            </a:r>
            <a:r>
              <a:rPr lang="en-US" i="1" dirty="0">
                <a:solidFill>
                  <a:srgbClr val="002060"/>
                </a:solidFill>
              </a:rPr>
              <a:t>O</a:t>
            </a:r>
            <a:r>
              <a:rPr lang="sr-Latn-CS" i="1" dirty="0">
                <a:solidFill>
                  <a:srgbClr val="002060"/>
                </a:solidFill>
                <a:latin typeface="+mn-lt"/>
              </a:rPr>
              <a:t>veruse </a:t>
            </a:r>
            <a:r>
              <a:rPr lang="en-US" i="1" dirty="0">
                <a:solidFill>
                  <a:srgbClr val="002060"/>
                </a:solidFill>
              </a:rPr>
              <a:t>S</a:t>
            </a:r>
            <a:r>
              <a:rPr lang="sr-Latn-CS" i="1" dirty="0">
                <a:solidFill>
                  <a:srgbClr val="002060"/>
                </a:solidFill>
                <a:latin typeface="+mn-lt"/>
              </a:rPr>
              <a:t>yndrome</a:t>
            </a:r>
            <a:r>
              <a:rPr lang="sr-Latn-CS" dirty="0">
                <a:solidFill>
                  <a:srgbClr val="002060"/>
                </a:solidFill>
                <a:latin typeface="+mn-lt"/>
              </a:rPr>
              <a:t>), </a:t>
            </a:r>
          </a:p>
          <a:p>
            <a:pPr marL="625475" indent="-336550" algn="just" eaLnBrk="1" hangingPunct="1">
              <a:lnSpc>
                <a:spcPct val="150000"/>
              </a:lnSpc>
              <a:spcAft>
                <a:spcPts val="600"/>
              </a:spcAft>
              <a:buClr>
                <a:srgbClr val="FF9933"/>
              </a:buClr>
              <a:buSzPct val="87000"/>
              <a:buFont typeface="Wingdings" pitchFamily="2" charset="2"/>
              <a:buChar char=""/>
              <a:defRPr/>
            </a:pPr>
            <a:r>
              <a:rPr lang="sr-Latn-CS" b="1" dirty="0">
                <a:solidFill>
                  <a:srgbClr val="002060"/>
                </a:solidFill>
                <a:latin typeface="+mn-lt"/>
              </a:rPr>
              <a:t>oboljenja usled ponavljajućih pokreta (</a:t>
            </a:r>
            <a:r>
              <a:rPr lang="sr-Latn-CS" b="1" i="1" dirty="0">
                <a:solidFill>
                  <a:srgbClr val="002060"/>
                </a:solidFill>
                <a:latin typeface="+mn-lt"/>
              </a:rPr>
              <a:t>Repetitive Strain Injuries - RSI</a:t>
            </a:r>
            <a:r>
              <a:rPr lang="sr-Latn-CS" b="1" dirty="0">
                <a:solidFill>
                  <a:srgbClr val="002060"/>
                </a:solidFill>
                <a:latin typeface="+mn-lt"/>
              </a:rPr>
              <a:t>), </a:t>
            </a:r>
          </a:p>
          <a:p>
            <a:pPr marL="625475" indent="-336550" algn="just" eaLnBrk="1" hangingPunct="1">
              <a:lnSpc>
                <a:spcPct val="150000"/>
              </a:lnSpc>
              <a:spcAft>
                <a:spcPts val="600"/>
              </a:spcAft>
              <a:buClr>
                <a:srgbClr val="FF9933"/>
              </a:buClr>
              <a:buSzPct val="87000"/>
              <a:buFont typeface="Wingdings" pitchFamily="2" charset="2"/>
              <a:buChar char=""/>
              <a:defRPr/>
            </a:pPr>
            <a:r>
              <a:rPr lang="sr-Latn-CS" dirty="0">
                <a:solidFill>
                  <a:srgbClr val="002060"/>
                </a:solidFill>
                <a:latin typeface="+mn-lt"/>
              </a:rPr>
              <a:t>kumulativni traumatski poremećaji (</a:t>
            </a:r>
            <a:r>
              <a:rPr lang="sr-Latn-CS" i="1" dirty="0">
                <a:solidFill>
                  <a:srgbClr val="002060"/>
                </a:solidFill>
                <a:latin typeface="+mn-lt"/>
              </a:rPr>
              <a:t>Cumulative trauma disorders - CTD</a:t>
            </a:r>
            <a:r>
              <a:rPr lang="sr-Latn-CS" dirty="0">
                <a:solidFill>
                  <a:srgbClr val="002060"/>
                </a:solidFill>
                <a:latin typeface="+mn-lt"/>
              </a:rPr>
              <a:t>)</a:t>
            </a:r>
          </a:p>
          <a:p>
            <a:pPr marL="625475" indent="-336550" algn="just">
              <a:lnSpc>
                <a:spcPct val="150000"/>
              </a:lnSpc>
              <a:spcAft>
                <a:spcPts val="600"/>
              </a:spcAft>
              <a:buClr>
                <a:srgbClr val="FF9933"/>
              </a:buClr>
              <a:buSzPct val="87000"/>
              <a:buFont typeface="Wingdings" pitchFamily="2" charset="2"/>
              <a:buChar char=""/>
              <a:defRPr/>
            </a:pPr>
            <a:r>
              <a:rPr lang="sr-Latn-CS" dirty="0">
                <a:solidFill>
                  <a:srgbClr val="002060"/>
                </a:solidFill>
              </a:rPr>
              <a:t>povrede usled ponavljajućih povreda </a:t>
            </a:r>
            <a:r>
              <a:rPr lang="sr-Latn-CS" i="1" dirty="0">
                <a:solidFill>
                  <a:srgbClr val="002060"/>
                </a:solidFill>
              </a:rPr>
              <a:t>(Repetitive motion injuries RMIs)</a:t>
            </a:r>
            <a:r>
              <a:rPr lang="sr-Latn-CS" dirty="0">
                <a:solidFill>
                  <a:srgbClr val="002060"/>
                </a:solidFill>
                <a:latin typeface="+mn-lt"/>
              </a:rPr>
              <a:t>...</a:t>
            </a:r>
          </a:p>
          <a:p>
            <a:pPr eaLnBrk="1" hangingPunct="1">
              <a:spcAft>
                <a:spcPct val="30000"/>
              </a:spcAft>
              <a:defRPr/>
            </a:pP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51941167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9388" y="405607"/>
            <a:ext cx="8713787" cy="719137"/>
          </a:xfrm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ctr" eaLnBrk="1" hangingPunct="1">
              <a:defRPr/>
            </a:pPr>
            <a:r>
              <a:rPr lang="sr-Latn-CS" sz="3200" b="1" dirty="0">
                <a:solidFill>
                  <a:schemeClr val="folHlink"/>
                </a:solidFill>
                <a:latin typeface="+mj-lt"/>
              </a:rPr>
              <a:t>RUMSP PREMA SZO</a:t>
            </a:r>
            <a:endParaRPr lang="en-US" sz="3200" b="1" dirty="0">
              <a:solidFill>
                <a:schemeClr val="folHlink"/>
              </a:solidFill>
              <a:latin typeface="+mj-lt"/>
            </a:endParaRP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388" y="1447800"/>
            <a:ext cx="8640762" cy="5184775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342900" indent="-342900" algn="just">
              <a:lnSpc>
                <a:spcPct val="150000"/>
              </a:lnSpc>
              <a:spcAft>
                <a:spcPct val="30000"/>
              </a:spcAft>
              <a:buClr>
                <a:srgbClr val="FF9933"/>
              </a:buClr>
              <a:buSzPct val="70000"/>
              <a:buFont typeface="Arial" pitchFamily="34" charset="0"/>
              <a:buChar char="•"/>
              <a:defRPr/>
            </a:pPr>
            <a:r>
              <a:rPr lang="sr-Latn-CS" dirty="0">
                <a:solidFill>
                  <a:srgbClr val="002060"/>
                </a:solidFill>
              </a:rPr>
              <a:t>Radijalni tenosinovitis zbog ponavljajućih pokreta, velikih napora i ekstremnih položaja zgloba</a:t>
            </a:r>
          </a:p>
          <a:p>
            <a:pPr marL="342900" indent="-342900" algn="just">
              <a:lnSpc>
                <a:spcPct val="150000"/>
              </a:lnSpc>
              <a:spcAft>
                <a:spcPct val="30000"/>
              </a:spcAft>
              <a:buClr>
                <a:srgbClr val="FF9933"/>
              </a:buClr>
              <a:buSzPct val="70000"/>
              <a:buFont typeface="Arial" pitchFamily="34" charset="0"/>
              <a:buChar char="•"/>
              <a:defRPr/>
            </a:pPr>
            <a:r>
              <a:rPr lang="sr-Latn-CS" dirty="0">
                <a:solidFill>
                  <a:srgbClr val="002060"/>
                </a:solidFill>
              </a:rPr>
              <a:t>Hronični tenosinovitis šake i zgloba usled ponavljajućih pokreta, velikih napora i ekstremnih položaja zgloba</a:t>
            </a:r>
          </a:p>
          <a:p>
            <a:pPr marL="342900" indent="-342900" algn="just">
              <a:lnSpc>
                <a:spcPct val="150000"/>
              </a:lnSpc>
              <a:spcAft>
                <a:spcPct val="30000"/>
              </a:spcAft>
              <a:buClr>
                <a:srgbClr val="FF9933"/>
              </a:buClr>
              <a:buSzPct val="70000"/>
              <a:buFont typeface="Arial" pitchFamily="34" charset="0"/>
              <a:buChar char="•"/>
              <a:defRPr/>
            </a:pPr>
            <a:r>
              <a:rPr lang="sr-Latn-CS" dirty="0">
                <a:solidFill>
                  <a:srgbClr val="002060"/>
                </a:solidFill>
              </a:rPr>
              <a:t>Burzitis olekranona zbog produženog pritiska u predelu lakta</a:t>
            </a:r>
          </a:p>
          <a:p>
            <a:pPr marL="342900" indent="-342900" algn="just">
              <a:lnSpc>
                <a:spcPct val="150000"/>
              </a:lnSpc>
              <a:spcAft>
                <a:spcPct val="30000"/>
              </a:spcAft>
              <a:buClr>
                <a:srgbClr val="FF9933"/>
              </a:buClr>
              <a:buSzPct val="70000"/>
              <a:buFont typeface="Arial" pitchFamily="34" charset="0"/>
              <a:buChar char="•"/>
              <a:defRPr/>
            </a:pPr>
            <a:r>
              <a:rPr lang="sr-Latn-CS" dirty="0">
                <a:solidFill>
                  <a:srgbClr val="002060"/>
                </a:solidFill>
              </a:rPr>
              <a:t>Prepatelarni burzitis zbog produženog boravka u klečećem položaju</a:t>
            </a:r>
          </a:p>
        </p:txBody>
      </p:sp>
    </p:spTree>
    <p:extLst>
      <p:ext uri="{BB962C8B-B14F-4D97-AF65-F5344CB8AC3E}">
        <p14:creationId xmlns:p14="http://schemas.microsoft.com/office/powerpoint/2010/main" val="3650518820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9388" y="405607"/>
            <a:ext cx="8713787" cy="719137"/>
          </a:xfrm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ctr" eaLnBrk="1" hangingPunct="1">
              <a:defRPr/>
            </a:pPr>
            <a:r>
              <a:rPr lang="sr-Latn-CS" sz="3200" b="1" dirty="0">
                <a:solidFill>
                  <a:schemeClr val="folHlink"/>
                </a:solidFill>
                <a:latin typeface="+mj-lt"/>
              </a:rPr>
              <a:t>RUMSP PREMA SZO</a:t>
            </a:r>
            <a:endParaRPr lang="en-US" sz="3200" b="1" dirty="0">
              <a:solidFill>
                <a:schemeClr val="folHlink"/>
              </a:solidFill>
              <a:latin typeface="+mj-lt"/>
            </a:endParaRP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388" y="1447800"/>
            <a:ext cx="8640762" cy="5184775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342900" indent="-342900" algn="just">
              <a:lnSpc>
                <a:spcPct val="150000"/>
              </a:lnSpc>
              <a:spcAft>
                <a:spcPct val="30000"/>
              </a:spcAft>
              <a:buClr>
                <a:srgbClr val="FF9933"/>
              </a:buClr>
              <a:buSzPct val="70000"/>
              <a:buFont typeface="Arial" pitchFamily="34" charset="0"/>
              <a:buChar char="•"/>
              <a:defRPr/>
            </a:pPr>
            <a:r>
              <a:rPr lang="sr-Latn-CS" dirty="0">
                <a:solidFill>
                  <a:srgbClr val="002060"/>
                </a:solidFill>
              </a:rPr>
              <a:t>Epikondilitis (teniski i golferski lakat) usled ponavljajućeg napornog rada</a:t>
            </a:r>
          </a:p>
          <a:p>
            <a:pPr marL="342900" indent="-342900" algn="just">
              <a:lnSpc>
                <a:spcPct val="150000"/>
              </a:lnSpc>
              <a:spcAft>
                <a:spcPct val="30000"/>
              </a:spcAft>
              <a:buClr>
                <a:srgbClr val="FF9933"/>
              </a:buClr>
              <a:buSzPct val="70000"/>
              <a:buFont typeface="Arial" pitchFamily="34" charset="0"/>
              <a:buChar char="•"/>
              <a:defRPr/>
            </a:pPr>
            <a:r>
              <a:rPr lang="sr-Latn-CS" dirty="0">
                <a:solidFill>
                  <a:srgbClr val="002060"/>
                </a:solidFill>
              </a:rPr>
              <a:t>Lezije meniskusa nakon dužeg perioda rada u klečećem ili čučećem položaju</a:t>
            </a:r>
          </a:p>
          <a:p>
            <a:pPr marL="342900" indent="-342900" algn="just">
              <a:lnSpc>
                <a:spcPct val="150000"/>
              </a:lnSpc>
              <a:spcAft>
                <a:spcPct val="30000"/>
              </a:spcAft>
              <a:buClr>
                <a:srgbClr val="FF9933"/>
              </a:buClr>
              <a:buSzPct val="70000"/>
              <a:buFont typeface="Arial" pitchFamily="34" charset="0"/>
              <a:buChar char="•"/>
              <a:defRPr/>
            </a:pPr>
            <a:r>
              <a:rPr lang="sr-Latn-CS" dirty="0">
                <a:solidFill>
                  <a:srgbClr val="002060"/>
                </a:solidFill>
              </a:rPr>
              <a:t>Sindrom karpalnog tunela zbog produženih perioda ponavljajućeg napornog rada, rada koji uključuje vibracije, ekstremnih položaja ručnog zgloba ili kombinacije ova tri</a:t>
            </a:r>
          </a:p>
          <a:p>
            <a:pPr marL="342900" indent="-342900" algn="just">
              <a:lnSpc>
                <a:spcPct val="150000"/>
              </a:lnSpc>
              <a:spcAft>
                <a:spcPct val="30000"/>
              </a:spcAft>
              <a:buClr>
                <a:srgbClr val="FF9933"/>
              </a:buClr>
              <a:buSzPct val="70000"/>
              <a:buFont typeface="Arial" pitchFamily="34" charset="0"/>
              <a:buChar char="•"/>
              <a:defRPr/>
            </a:pPr>
            <a:endParaRPr lang="sr-Latn-C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828149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9388" y="405607"/>
            <a:ext cx="8713787" cy="719137"/>
          </a:xfrm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ctr" eaLnBrk="1" hangingPunct="1">
              <a:defRPr/>
            </a:pPr>
            <a:r>
              <a:rPr lang="sr-Latn-CS" sz="3200" b="1" dirty="0">
                <a:solidFill>
                  <a:schemeClr val="folHlink"/>
                </a:solidFill>
                <a:latin typeface="+mj-lt"/>
              </a:rPr>
              <a:t>RUMSP PREMA SZO</a:t>
            </a:r>
            <a:endParaRPr lang="en-US" sz="3200" b="1" dirty="0">
              <a:solidFill>
                <a:schemeClr val="folHlink"/>
              </a:solidFill>
              <a:latin typeface="+mj-lt"/>
            </a:endParaRP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388" y="1447800"/>
            <a:ext cx="8640762" cy="5184775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342900" indent="-342900" algn="just">
              <a:lnSpc>
                <a:spcPct val="150000"/>
              </a:lnSpc>
              <a:spcAft>
                <a:spcPct val="30000"/>
              </a:spcAft>
              <a:buClr>
                <a:srgbClr val="FF9933"/>
              </a:buClr>
              <a:buSzPct val="70000"/>
              <a:buFont typeface="Arial" pitchFamily="34" charset="0"/>
              <a:buChar char="•"/>
              <a:defRPr/>
            </a:pPr>
            <a:r>
              <a:rPr lang="sr-Latn-CS" u="sng" dirty="0">
                <a:solidFill>
                  <a:srgbClr val="002060"/>
                </a:solidFill>
              </a:rPr>
              <a:t>Drugi mišićno-skeletni poremećaji koji nisu pomenuti u prethodnim tačkama a gde je naučno utvrđena direktna veza, ili utvrđena metodama koje odgovaraju nacionalnim uslovima i praksi, između izloženosti faktorima rizika koji proističu iz radnih aktivnosti i mišićno-skeletnog poremećaja koje je zadobio radnik</a:t>
            </a:r>
          </a:p>
        </p:txBody>
      </p:sp>
    </p:spTree>
    <p:extLst>
      <p:ext uri="{BB962C8B-B14F-4D97-AF65-F5344CB8AC3E}">
        <p14:creationId xmlns:p14="http://schemas.microsoft.com/office/powerpoint/2010/main" val="2715520275"/>
      </p:ext>
    </p:extLst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2781</TotalTime>
  <Words>1661</Words>
  <Application>Microsoft Office PowerPoint</Application>
  <PresentationFormat>On-screen Show (4:3)</PresentationFormat>
  <Paragraphs>189</Paragraphs>
  <Slides>27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27</vt:i4>
      </vt:variant>
    </vt:vector>
  </HeadingPairs>
  <TitlesOfParts>
    <vt:vector size="30" baseType="lpstr">
      <vt:lpstr>Clarity</vt:lpstr>
      <vt:lpstr>Package</vt:lpstr>
      <vt:lpstr>Packager Shell Object</vt:lpstr>
      <vt:lpstr>     ERGONOMSKI RIZIK         RIZIK OD NASTANKA RADOM UZROKOVANIH MIŠIĆNO - SKELETNIH POREMEĆAJA </vt:lpstr>
      <vt:lpstr>PowerPoint Presentation</vt:lpstr>
      <vt:lpstr>     DEFINISANJE RUMSP</vt:lpstr>
      <vt:lpstr>    DEFINISANJE RUMSP</vt:lpstr>
      <vt:lpstr>DEFINISANJE RUMSP</vt:lpstr>
      <vt:lpstr>DEFINISANJE RUMSP</vt:lpstr>
      <vt:lpstr>RUMSP PREMA SZO</vt:lpstr>
      <vt:lpstr>RUMSP PREMA SZO</vt:lpstr>
      <vt:lpstr>RUMSP PREMA SZO</vt:lpstr>
      <vt:lpstr>MODEL NASTANKA RUMSP</vt:lpstr>
      <vt:lpstr>Klasifikacija radom uzrokovanih mišićno-skeletnih poremećaja</vt:lpstr>
      <vt:lpstr>Klasifikacija nekih mišićno-skeletnih poremećaja prema patologiji </vt:lpstr>
      <vt:lpstr>primeri poremećaja, njihovih uzroka i  izložene grupe zaposlenih</vt:lpstr>
      <vt:lpstr>ERGONOMSKI RIZIK</vt:lpstr>
      <vt:lpstr>FAKTORI RIZIKA  ZA RUMSP</vt:lpstr>
      <vt:lpstr>FAKTORI RIZIKA  ZA RUMSP</vt:lpstr>
      <vt:lpstr>FAKTORI RIZIKA RADNOG MESTA / RADA</vt:lpstr>
      <vt:lpstr>Ponavljanje kao faktor rizika</vt:lpstr>
      <vt:lpstr>Ponavljanje kao faktor rizika</vt:lpstr>
      <vt:lpstr>ORGANIZACIONI I PSIHOSOCIJALNI FAKTORI RIZIKA</vt:lpstr>
      <vt:lpstr>INDIVIDUALNI FAKTORI RIZIKA</vt:lpstr>
      <vt:lpstr>SONEX</vt:lpstr>
      <vt:lpstr>SONEX – MODUL BOL</vt:lpstr>
      <vt:lpstr>SONEX – MODUL BOL</vt:lpstr>
      <vt:lpstr>SONEX – MODUL ERGONOMSKI FAKTORI RIZIKA</vt:lpstr>
      <vt:lpstr>SONEX – MODUL ERGONOMSKI FAKTORI RIZIKA</vt:lpstr>
      <vt:lpstr>HVALA NA PAŽNJI !!!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FAKTORI RIZIKA  ZA NASTANAK RADOM UZROKOVANIH MIŠIĆNO-SKELETNIH POREMEĆAJA   mr Sonja Pavlović-Veselinović, Fakultet zaštite na radu, Niš</dc:title>
  <dc:creator>sonja</dc:creator>
  <cp:lastModifiedBy>Evica</cp:lastModifiedBy>
  <cp:revision>173</cp:revision>
  <dcterms:created xsi:type="dcterms:W3CDTF">2007-12-03T14:56:43Z</dcterms:created>
  <dcterms:modified xsi:type="dcterms:W3CDTF">2024-01-11T12:04:15Z</dcterms:modified>
</cp:coreProperties>
</file>